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8"/>
  </p:notesMasterIdLst>
  <p:handoutMasterIdLst>
    <p:handoutMasterId r:id="rId19"/>
  </p:handoutMasterIdLst>
  <p:sldIdLst>
    <p:sldId id="912" r:id="rId2"/>
    <p:sldId id="913" r:id="rId3"/>
    <p:sldId id="914" r:id="rId4"/>
    <p:sldId id="915" r:id="rId5"/>
    <p:sldId id="916" r:id="rId6"/>
    <p:sldId id="917" r:id="rId7"/>
    <p:sldId id="918" r:id="rId8"/>
    <p:sldId id="919" r:id="rId9"/>
    <p:sldId id="920" r:id="rId10"/>
    <p:sldId id="921" r:id="rId11"/>
    <p:sldId id="922" r:id="rId12"/>
    <p:sldId id="923" r:id="rId13"/>
    <p:sldId id="927" r:id="rId14"/>
    <p:sldId id="924" r:id="rId15"/>
    <p:sldId id="925" r:id="rId16"/>
    <p:sldId id="926" r:id="rId17"/>
  </p:sldIdLst>
  <p:sldSz cx="9144000" cy="6858000" type="screen4x3"/>
  <p:notesSz cx="6858000" cy="91440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FFFF"/>
    <a:srgbClr val="7E0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1" autoAdjust="0"/>
    <p:restoredTop sz="85979" autoAdjust="0"/>
  </p:normalViewPr>
  <p:slideViewPr>
    <p:cSldViewPr snapToGrid="0" snapToObjects="1" showGuides="1">
      <p:cViewPr varScale="1">
        <p:scale>
          <a:sx n="99" d="100"/>
          <a:sy n="99" d="100"/>
        </p:scale>
        <p:origin x="-120" y="-920"/>
      </p:cViewPr>
      <p:guideLst>
        <p:guide orient="horz" pos="1889"/>
        <p:guide pos="2880"/>
      </p:guideLst>
    </p:cSldViewPr>
  </p:slideViewPr>
  <p:outlineViewPr>
    <p:cViewPr>
      <p:scale>
        <a:sx n="33" d="100"/>
        <a:sy n="33" d="100"/>
      </p:scale>
      <p:origin x="0" y="572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4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49F030B-FA4D-4F85-B06A-921D7CC1737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102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00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DF44BEF-F4E2-48B9-B242-CF91A2F4BE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1106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B2084-044B-488C-BA2D-BCCEFF2D37ED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6B093-B5CC-41C7-AAD8-71C4B431C16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08DCB-BD40-4D1C-9544-AEAF3FD558A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263" y="1447800"/>
            <a:ext cx="3910012" cy="4789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5675" y="1447800"/>
            <a:ext cx="3910013" cy="4789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7B67E-D26C-4555-B734-8C624064167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31850"/>
            <a:ext cx="4040188" cy="425448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28736"/>
            <a:ext cx="4040188" cy="5072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31850"/>
            <a:ext cx="4041775" cy="425448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28736"/>
            <a:ext cx="4041775" cy="5072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06086-1441-4249-89DE-312CD6EEBA7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dirty="0"/>
              <a:t>Nectar Network Knowledge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072206"/>
            <a:ext cx="8258204" cy="425448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928670"/>
            <a:ext cx="4040188" cy="5072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928670"/>
            <a:ext cx="4041775" cy="50720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06086-1441-4249-89DE-312CD6EEBA7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dirty="0"/>
              <a:t>Nectar Network Knowledge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D61AD-BCDC-449D-BBA0-1599E828F53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D12DF-9C00-44C5-9159-00F7201D02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solidFill>
            <a:srgbClr val="FFFFFF"/>
          </a:solidFill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5C959-761C-4E95-A9BC-27BC6A44FEC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and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8488" cy="584182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00174"/>
            <a:ext cx="5111750" cy="4625989"/>
          </a:xfrm>
          <a:solidFill>
            <a:srgbClr val="FFFFFF"/>
          </a:solidFill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5C959-761C-4E95-A9BC-27BC6A44FEC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2"/>
          </p:nvPr>
        </p:nvSpPr>
        <p:spPr>
          <a:xfrm>
            <a:off x="455064" y="6143644"/>
            <a:ext cx="8260340" cy="3333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57200" y="1500188"/>
            <a:ext cx="3005528" cy="46434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645584" cy="64291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696" y="5929330"/>
            <a:ext cx="8645584" cy="242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1B0D5-4254-45BB-AEC8-33A383383B6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214313" y="642938"/>
            <a:ext cx="8643937" cy="5214937"/>
          </a:xfrm>
          <a:solidFill>
            <a:srgbClr val="FFFFFF"/>
          </a:solidFill>
        </p:spPr>
        <p:txBody>
          <a:bodyPr anchor="ctr" anchorCtr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e with Caption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645584" cy="64291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696" y="5929330"/>
            <a:ext cx="8645584" cy="242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1B0D5-4254-45BB-AEC8-33A383383B6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214313" y="642938"/>
            <a:ext cx="8643937" cy="5214937"/>
          </a:xfrm>
          <a:solidFill>
            <a:srgbClr val="FFFFFF"/>
          </a:solidFill>
        </p:spPr>
        <p:txBody>
          <a:bodyPr anchor="ctr" anchorCtr="0">
            <a:normAutofit/>
          </a:bodyPr>
          <a:lstStyle>
            <a:lvl1pPr>
              <a:spcAft>
                <a:spcPts val="0"/>
              </a:spcAft>
              <a:buNone/>
              <a:defRPr sz="1400">
                <a:latin typeface="Courier New" pitchFamily="49" charset="0"/>
                <a:cs typeface="Courier New" pitchFamily="49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645584" cy="6429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696" y="3186130"/>
            <a:ext cx="8645584" cy="242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1B0D5-4254-45BB-AEC8-33A383383B6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2"/>
          </p:nvPr>
        </p:nvSpPr>
        <p:spPr>
          <a:xfrm>
            <a:off x="212696" y="6143644"/>
            <a:ext cx="8645584" cy="242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214313" y="642938"/>
            <a:ext cx="8643937" cy="2500312"/>
          </a:xfrm>
          <a:solidFill>
            <a:srgbClr val="FFFFFF"/>
          </a:solidFill>
        </p:spPr>
        <p:txBody>
          <a:bodyPr anchor="t" anchorCtr="0">
            <a:normAutofit/>
          </a:bodyPr>
          <a:lstStyle>
            <a:lvl1pPr>
              <a:spcAft>
                <a:spcPts val="0"/>
              </a:spcAft>
              <a:buNone/>
              <a:defRPr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>
                <a:latin typeface="Courier New" pitchFamily="49" charset="0"/>
                <a:cs typeface="Courier New" pitchFamily="49" charset="0"/>
              </a:defRPr>
            </a:lvl2pPr>
            <a:lvl3pPr>
              <a:buNone/>
              <a:defRPr>
                <a:latin typeface="Courier New" pitchFamily="49" charset="0"/>
                <a:cs typeface="Courier New" pitchFamily="49" charset="0"/>
              </a:defRPr>
            </a:lvl3pPr>
            <a:lvl4pPr>
              <a:buNone/>
              <a:defRPr>
                <a:latin typeface="Courier New" pitchFamily="49" charset="0"/>
                <a:cs typeface="Courier New" pitchFamily="49" charset="0"/>
              </a:defRPr>
            </a:lvl4pPr>
            <a:lvl5pPr>
              <a:buNone/>
              <a:defRPr>
                <a:latin typeface="Courier New" pitchFamily="49" charset="0"/>
                <a:cs typeface="Courier New" pitchFamily="49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4"/>
          </p:nvPr>
        </p:nvSpPr>
        <p:spPr>
          <a:xfrm>
            <a:off x="214313" y="3571876"/>
            <a:ext cx="8643937" cy="2500312"/>
          </a:xfrm>
          <a:solidFill>
            <a:srgbClr val="FFFFFF"/>
          </a:solidFill>
        </p:spPr>
        <p:txBody>
          <a:bodyPr anchor="t" anchorCtr="0">
            <a:normAutofit/>
          </a:bodyPr>
          <a:lstStyle>
            <a:lvl1pPr>
              <a:spcAft>
                <a:spcPts val="0"/>
              </a:spcAft>
              <a:buNone/>
              <a:defRPr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>
                <a:latin typeface="Courier New" pitchFamily="49" charset="0"/>
                <a:cs typeface="Courier New" pitchFamily="49" charset="0"/>
              </a:defRPr>
            </a:lvl2pPr>
            <a:lvl3pPr>
              <a:buNone/>
              <a:defRPr>
                <a:latin typeface="Courier New" pitchFamily="49" charset="0"/>
                <a:cs typeface="Courier New" pitchFamily="49" charset="0"/>
              </a:defRPr>
            </a:lvl3pPr>
            <a:lvl4pPr>
              <a:buNone/>
              <a:defRPr>
                <a:latin typeface="Courier New" pitchFamily="49" charset="0"/>
                <a:cs typeface="Courier New" pitchFamily="49" charset="0"/>
              </a:defRPr>
            </a:lvl4pPr>
            <a:lvl5pPr>
              <a:buNone/>
              <a:defRPr>
                <a:latin typeface="Courier New" pitchFamily="49" charset="0"/>
                <a:cs typeface="Courier New" pitchFamily="49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lus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214313" y="642938"/>
            <a:ext cx="8645525" cy="2786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645584" cy="6429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1B0D5-4254-45BB-AEC8-33A383383B6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2"/>
          </p:nvPr>
        </p:nvSpPr>
        <p:spPr>
          <a:xfrm>
            <a:off x="212696" y="6143644"/>
            <a:ext cx="8645584" cy="242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4"/>
          </p:nvPr>
        </p:nvSpPr>
        <p:spPr>
          <a:xfrm>
            <a:off x="214313" y="3571876"/>
            <a:ext cx="8643937" cy="2500312"/>
          </a:xfrm>
          <a:solidFill>
            <a:srgbClr val="FFFFFF"/>
          </a:solidFill>
        </p:spPr>
        <p:txBody>
          <a:bodyPr anchor="t" anchorCtr="0">
            <a:normAutofit/>
          </a:bodyPr>
          <a:lstStyle>
            <a:lvl1pPr>
              <a:spcAft>
                <a:spcPts val="0"/>
              </a:spcAft>
              <a:buNone/>
              <a:defRPr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>
                <a:latin typeface="Courier New" pitchFamily="49" charset="0"/>
                <a:cs typeface="Courier New" pitchFamily="49" charset="0"/>
              </a:defRPr>
            </a:lvl2pPr>
            <a:lvl3pPr>
              <a:buNone/>
              <a:defRPr>
                <a:latin typeface="Courier New" pitchFamily="49" charset="0"/>
                <a:cs typeface="Courier New" pitchFamily="49" charset="0"/>
              </a:defRPr>
            </a:lvl3pPr>
            <a:lvl4pPr>
              <a:buNone/>
              <a:defRPr>
                <a:latin typeface="Courier New" pitchFamily="49" charset="0"/>
                <a:cs typeface="Courier New" pitchFamily="49" charset="0"/>
              </a:defRPr>
            </a:lvl4pPr>
            <a:lvl5pPr>
              <a:buNone/>
              <a:defRPr>
                <a:latin typeface="Courier New" pitchFamily="49" charset="0"/>
                <a:cs typeface="Courier New" pitchFamily="49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lus Tex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214313" y="3282012"/>
            <a:ext cx="8645525" cy="27860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645584" cy="6429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1B0D5-4254-45BB-AEC8-33A383383B6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2"/>
          </p:nvPr>
        </p:nvSpPr>
        <p:spPr>
          <a:xfrm>
            <a:off x="212696" y="6143644"/>
            <a:ext cx="8645584" cy="242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4"/>
          </p:nvPr>
        </p:nvSpPr>
        <p:spPr>
          <a:xfrm>
            <a:off x="214313" y="642938"/>
            <a:ext cx="8643937" cy="2500312"/>
          </a:xfrm>
          <a:solidFill>
            <a:srgbClr val="FFFFFF"/>
          </a:solidFill>
        </p:spPr>
        <p:txBody>
          <a:bodyPr anchor="t" anchorCtr="0">
            <a:normAutofit/>
          </a:bodyPr>
          <a:lstStyle>
            <a:lvl1pPr>
              <a:spcAft>
                <a:spcPts val="0"/>
              </a:spcAft>
              <a:buNone/>
              <a:defRPr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>
                <a:latin typeface="Courier New" pitchFamily="49" charset="0"/>
                <a:cs typeface="Courier New" pitchFamily="49" charset="0"/>
              </a:defRPr>
            </a:lvl2pPr>
            <a:lvl3pPr>
              <a:buNone/>
              <a:defRPr>
                <a:latin typeface="Courier New" pitchFamily="49" charset="0"/>
                <a:cs typeface="Courier New" pitchFamily="49" charset="0"/>
              </a:defRPr>
            </a:lvl3pPr>
            <a:lvl4pPr>
              <a:buNone/>
              <a:defRPr>
                <a:latin typeface="Courier New" pitchFamily="49" charset="0"/>
                <a:cs typeface="Courier New" pitchFamily="49" charset="0"/>
              </a:defRPr>
            </a:lvl4pPr>
            <a:lvl5pPr>
              <a:buNone/>
              <a:defRPr>
                <a:latin typeface="Courier New" pitchFamily="49" charset="0"/>
                <a:cs typeface="Courier New" pitchFamily="49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 Vertical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645584" cy="6429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2786" y="642938"/>
            <a:ext cx="5485463" cy="293947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1B0D5-4254-45BB-AEC8-33A383383B6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2"/>
          </p:nvPr>
        </p:nvSpPr>
        <p:spPr>
          <a:xfrm>
            <a:off x="212696" y="6143644"/>
            <a:ext cx="8645584" cy="242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372787" y="936885"/>
            <a:ext cx="5485463" cy="5135304"/>
          </a:xfrm>
          <a:solidFill>
            <a:srgbClr val="FFFFFF"/>
          </a:solidFill>
        </p:spPr>
        <p:txBody>
          <a:bodyPr anchor="t" anchorCtr="0">
            <a:normAutofit/>
          </a:bodyPr>
          <a:lstStyle>
            <a:lvl1pPr>
              <a:spcAft>
                <a:spcPts val="0"/>
              </a:spcAft>
              <a:buNone/>
              <a:defRPr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>
                <a:latin typeface="Courier New" pitchFamily="49" charset="0"/>
                <a:cs typeface="Courier New" pitchFamily="49" charset="0"/>
              </a:defRPr>
            </a:lvl2pPr>
            <a:lvl3pPr>
              <a:buNone/>
              <a:defRPr>
                <a:latin typeface="Courier New" pitchFamily="49" charset="0"/>
                <a:cs typeface="Courier New" pitchFamily="49" charset="0"/>
              </a:defRPr>
            </a:lvl3pPr>
            <a:lvl4pPr>
              <a:buNone/>
              <a:defRPr>
                <a:latin typeface="Courier New" pitchFamily="49" charset="0"/>
                <a:cs typeface="Courier New" pitchFamily="49" charset="0"/>
              </a:defRPr>
            </a:lvl4pPr>
            <a:lvl5pPr>
              <a:buNone/>
              <a:defRPr>
                <a:latin typeface="Courier New" pitchFamily="49" charset="0"/>
                <a:cs typeface="Courier New" pitchFamily="49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4"/>
          </p:nvPr>
        </p:nvSpPr>
        <p:spPr>
          <a:xfrm>
            <a:off x="214313" y="642939"/>
            <a:ext cx="2909887" cy="5429250"/>
          </a:xfrm>
          <a:solidFill>
            <a:srgbClr val="FFFFFF"/>
          </a:solidFill>
        </p:spPr>
        <p:txBody>
          <a:bodyPr anchor="t" anchorCtr="0">
            <a:normAutofit/>
          </a:bodyPr>
          <a:lstStyle>
            <a:lvl1pPr>
              <a:spcAft>
                <a:spcPts val="0"/>
              </a:spcAft>
              <a:buNone/>
              <a:defRPr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>
                <a:latin typeface="Courier New" pitchFamily="49" charset="0"/>
                <a:cs typeface="Courier New" pitchFamily="49" charset="0"/>
              </a:defRPr>
            </a:lvl2pPr>
            <a:lvl3pPr>
              <a:buNone/>
              <a:defRPr>
                <a:latin typeface="Courier New" pitchFamily="49" charset="0"/>
                <a:cs typeface="Courier New" pitchFamily="49" charset="0"/>
              </a:defRPr>
            </a:lvl3pPr>
            <a:lvl4pPr>
              <a:buNone/>
              <a:defRPr>
                <a:latin typeface="Courier New" pitchFamily="49" charset="0"/>
                <a:cs typeface="Courier New" pitchFamily="49" charset="0"/>
              </a:defRPr>
            </a:lvl4pPr>
            <a:lvl5pPr>
              <a:buNone/>
              <a:defRPr>
                <a:latin typeface="Courier New" pitchFamily="49" charset="0"/>
                <a:cs typeface="Courier New" pitchFamily="49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7C67A-92A7-42BC-BEEC-176EBAE8510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3375" y="304800"/>
            <a:ext cx="1992313" cy="59324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3263" y="304800"/>
            <a:ext cx="5827712" cy="59324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9A10E-5A3E-4FD1-ABB8-33BDB21246D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7388" y="6524625"/>
            <a:ext cx="836612" cy="3333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754AF3-AF7B-43D6-AD84-4140A576F5A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89713"/>
            <a:ext cx="2895600" cy="26828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645584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696" y="5929330"/>
            <a:ext cx="8645584" cy="242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1B0D5-4254-45BB-AEC8-33A383383B6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14282" y="714356"/>
            <a:ext cx="8643998" cy="507209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endParaRPr lang="en-AU" sz="1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6858000" cy="808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0825" y="1125538"/>
            <a:ext cx="4229100" cy="500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2325" y="1125538"/>
            <a:ext cx="4230688" cy="500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5E6E83D-769E-494A-BBD7-D43DB7F122A7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6858000" cy="808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0825" y="1125538"/>
            <a:ext cx="8612188" cy="2659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0825" y="3937000"/>
            <a:ext cx="8612188" cy="2660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E7E9A6B-9F83-4529-B3D2-D88A8A557601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Relationship Id="rId23" Type="http://schemas.openxmlformats.org/officeDocument/2006/relationships/hyperlink" Target="http://rednectar.net" TargetMode="External"/><Relationship Id="rId24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274638"/>
            <a:ext cx="8218487" cy="5825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3662" tIns="46038" rIns="936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3263" y="1447800"/>
            <a:ext cx="7972425" cy="4789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3662" tIns="46038" rIns="936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Secondary</a:t>
            </a:r>
          </a:p>
          <a:p>
            <a:pPr lvl="2"/>
            <a:r>
              <a:rPr lang="en-AU" dirty="0" smtClean="0"/>
              <a:t>Third</a:t>
            </a:r>
            <a:endParaRPr lang="en-US" dirty="0" smtClean="0"/>
          </a:p>
          <a:p>
            <a:pPr lvl="3"/>
            <a:r>
              <a:rPr lang="en-US" dirty="0" smtClean="0"/>
              <a:t>Fourth</a:t>
            </a:r>
            <a:endParaRPr lang="en-AU" dirty="0" smtClean="0"/>
          </a:p>
          <a:p>
            <a:pPr lvl="4"/>
            <a:r>
              <a:rPr lang="en-US" dirty="0" smtClean="0"/>
              <a:t>Fourth</a:t>
            </a:r>
            <a:endParaRPr lang="en-AU" dirty="0" smtClean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7388" y="6524625"/>
            <a:ext cx="8366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BCEC79-2DA8-4E32-88AD-8BC92BBA327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pic>
        <p:nvPicPr>
          <p:cNvPr id="1029" name="Picture 15" descr="waratah3">
            <a:hlinkClick r:id="rId23"/>
          </p:cNvPr>
          <p:cNvPicPr>
            <a:picLocks noChangeAspect="1" noChangeArrowheads="1"/>
          </p:cNvPicPr>
          <p:nvPr/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475413"/>
            <a:ext cx="53975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4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89713"/>
            <a:ext cx="2895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i="1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AU"/>
              <a:t>Nectar Network Knowledge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66" r:id="rId5"/>
    <p:sldLayoutId id="2147483656" r:id="rId6"/>
    <p:sldLayoutId id="2147483657" r:id="rId7"/>
    <p:sldLayoutId id="2147483658" r:id="rId8"/>
    <p:sldLayoutId id="2147483667" r:id="rId9"/>
    <p:sldLayoutId id="2147483659" r:id="rId10"/>
    <p:sldLayoutId id="2147483668" r:id="rId11"/>
    <p:sldLayoutId id="2147483665" r:id="rId12"/>
    <p:sldLayoutId id="2147483670" r:id="rId13"/>
    <p:sldLayoutId id="2147483672" r:id="rId14"/>
    <p:sldLayoutId id="2147483669" r:id="rId15"/>
    <p:sldLayoutId id="2147483660" r:id="rId16"/>
    <p:sldLayoutId id="2147483661" r:id="rId17"/>
    <p:sldLayoutId id="2147483662" r:id="rId18"/>
    <p:sldLayoutId id="2147483664" r:id="rId19"/>
    <p:sldLayoutId id="2147483694" r:id="rId20"/>
    <p:sldLayoutId id="2147483695" r:id="rId21"/>
  </p:sldLayoutIdLst>
  <p:hf sldNum="0" hdr="0" dt="0"/>
  <p:txStyles>
    <p:titleStyle>
      <a:lvl1pPr algn="l" defTabSz="95885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7E0821"/>
          </a:solidFill>
          <a:latin typeface="+mj-lt"/>
          <a:ea typeface="+mj-ea"/>
          <a:cs typeface="+mj-cs"/>
        </a:defRPr>
      </a:lvl1pPr>
      <a:lvl2pPr algn="l" defTabSz="9588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E0821"/>
          </a:solidFill>
          <a:latin typeface="Arial" charset="0"/>
        </a:defRPr>
      </a:lvl2pPr>
      <a:lvl3pPr algn="l" defTabSz="9588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E0821"/>
          </a:solidFill>
          <a:latin typeface="Arial" charset="0"/>
        </a:defRPr>
      </a:lvl3pPr>
      <a:lvl4pPr algn="l" defTabSz="9588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E0821"/>
          </a:solidFill>
          <a:latin typeface="Arial" charset="0"/>
        </a:defRPr>
      </a:lvl4pPr>
      <a:lvl5pPr algn="l" defTabSz="9588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E0821"/>
          </a:solidFill>
          <a:latin typeface="Arial" charset="0"/>
        </a:defRPr>
      </a:lvl5pPr>
      <a:lvl6pPr marL="457200" algn="l" defTabSz="9588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E0821"/>
          </a:solidFill>
          <a:latin typeface="Arial" charset="0"/>
        </a:defRPr>
      </a:lvl6pPr>
      <a:lvl7pPr marL="914400" algn="l" defTabSz="9588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E0821"/>
          </a:solidFill>
          <a:latin typeface="Arial" charset="0"/>
        </a:defRPr>
      </a:lvl7pPr>
      <a:lvl8pPr marL="1371600" algn="l" defTabSz="9588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E0821"/>
          </a:solidFill>
          <a:latin typeface="Arial" charset="0"/>
        </a:defRPr>
      </a:lvl8pPr>
      <a:lvl9pPr marL="1828800" algn="l" defTabSz="9588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7E0821"/>
          </a:solidFill>
          <a:latin typeface="Arial" charset="0"/>
        </a:defRPr>
      </a:lvl9pPr>
    </p:titleStyle>
    <p:bodyStyle>
      <a:lvl1pPr marL="358775" indent="-358775" algn="l" defTabSz="958850" rtl="0" eaLnBrk="0" fontAlgn="base" hangingPunct="0">
        <a:spcBef>
          <a:spcPct val="0"/>
        </a:spcBef>
        <a:spcAft>
          <a:spcPct val="50000"/>
        </a:spcAft>
        <a:buClr>
          <a:schemeClr val="tx2"/>
        </a:buClr>
        <a:buSzPct val="135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47725" indent="-298450" algn="l" defTabSz="958850" rtl="0" eaLnBrk="0" fontAlgn="base" hangingPunct="0">
        <a:spcBef>
          <a:spcPct val="0"/>
        </a:spcBef>
        <a:spcAft>
          <a:spcPct val="50000"/>
        </a:spcAft>
        <a:buClr>
          <a:srgbClr val="18666E"/>
        </a:buClr>
        <a:buSzPct val="100000"/>
        <a:buChar char="–"/>
        <a:defRPr sz="2400">
          <a:solidFill>
            <a:schemeClr val="tx1"/>
          </a:solidFill>
          <a:latin typeface="+mn-lt"/>
        </a:defRPr>
      </a:lvl2pPr>
      <a:lvl3pPr marL="1377950" indent="-238125" algn="l" defTabSz="958850" rtl="0" eaLnBrk="0" fontAlgn="base" hangingPunct="0">
        <a:spcBef>
          <a:spcPct val="0"/>
        </a:spcBef>
        <a:spcAft>
          <a:spcPct val="20000"/>
        </a:spcAft>
        <a:buSzPct val="100000"/>
        <a:buChar char="•"/>
        <a:defRPr sz="2000">
          <a:solidFill>
            <a:schemeClr val="tx1"/>
          </a:solidFill>
          <a:latin typeface="+mn-lt"/>
        </a:defRPr>
      </a:lvl3pPr>
      <a:lvl4pPr marL="1808163" indent="-239713" algn="l" defTabSz="958850" rtl="0" eaLnBrk="0" fontAlgn="base" hangingPunct="0">
        <a:spcBef>
          <a:spcPct val="0"/>
        </a:spcBef>
        <a:spcAft>
          <a:spcPct val="20000"/>
        </a:spcAft>
        <a:buSzPct val="10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238375" indent="-239713" algn="l" defTabSz="958850" rtl="0" eaLnBrk="0" fontAlgn="base" hangingPunct="0">
        <a:spcBef>
          <a:spcPct val="0"/>
        </a:spcBef>
        <a:spcAft>
          <a:spcPct val="10000"/>
        </a:spcAft>
        <a:buSzPct val="100000"/>
        <a:buChar char="»"/>
        <a:defRPr sz="1600">
          <a:solidFill>
            <a:schemeClr val="tx1"/>
          </a:solidFill>
          <a:latin typeface="+mn-lt"/>
          <a:cs typeface="Arial" charset="0"/>
        </a:defRPr>
      </a:lvl5pPr>
      <a:lvl6pPr marL="2695575" indent="-239713" algn="l" defTabSz="958850" rtl="0" eaLnBrk="0" fontAlgn="base" hangingPunct="0">
        <a:spcBef>
          <a:spcPct val="0"/>
        </a:spcBef>
        <a:spcAft>
          <a:spcPct val="10000"/>
        </a:spcAft>
        <a:buSzPct val="100000"/>
        <a:defRPr sz="1600">
          <a:solidFill>
            <a:schemeClr val="tx1"/>
          </a:solidFill>
          <a:latin typeface="+mn-lt"/>
          <a:cs typeface="Arial" charset="0"/>
        </a:defRPr>
      </a:lvl6pPr>
      <a:lvl7pPr marL="3152775" indent="-239713" algn="l" defTabSz="958850" rtl="0" eaLnBrk="0" fontAlgn="base" hangingPunct="0">
        <a:spcBef>
          <a:spcPct val="0"/>
        </a:spcBef>
        <a:spcAft>
          <a:spcPct val="10000"/>
        </a:spcAft>
        <a:buSzPct val="100000"/>
        <a:defRPr sz="1600">
          <a:solidFill>
            <a:schemeClr val="tx1"/>
          </a:solidFill>
          <a:latin typeface="+mn-lt"/>
          <a:cs typeface="Arial" charset="0"/>
        </a:defRPr>
      </a:lvl7pPr>
      <a:lvl8pPr marL="3609975" indent="-239713" algn="l" defTabSz="958850" rtl="0" eaLnBrk="0" fontAlgn="base" hangingPunct="0">
        <a:spcBef>
          <a:spcPct val="0"/>
        </a:spcBef>
        <a:spcAft>
          <a:spcPct val="10000"/>
        </a:spcAft>
        <a:buSzPct val="100000"/>
        <a:defRPr sz="1600">
          <a:solidFill>
            <a:schemeClr val="tx1"/>
          </a:solidFill>
          <a:latin typeface="+mn-lt"/>
          <a:cs typeface="Arial" charset="0"/>
        </a:defRPr>
      </a:lvl8pPr>
      <a:lvl9pPr marL="4067175" indent="-239713" algn="l" defTabSz="958850" rtl="0" eaLnBrk="0" fontAlgn="base" hangingPunct="0">
        <a:spcBef>
          <a:spcPct val="0"/>
        </a:spcBef>
        <a:spcAft>
          <a:spcPct val="10000"/>
        </a:spcAft>
        <a:buSzPct val="100000"/>
        <a:defRPr sz="1600">
          <a:solidFill>
            <a:schemeClr val="tx1"/>
          </a:solidFill>
          <a:latin typeface="+mn-lt"/>
          <a:cs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IP Pie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err="1" smtClean="0"/>
              <a:t>Rednectar’s</a:t>
            </a:r>
            <a:r>
              <a:rPr lang="en-AU" dirty="0" smtClean="0"/>
              <a:t> </a:t>
            </a:r>
            <a:r>
              <a:rPr lang="en-AU" dirty="0"/>
              <a:t>Guide to IP </a:t>
            </a:r>
            <a:r>
              <a:rPr lang="en-AU" dirty="0" err="1"/>
              <a:t>Subnetting</a:t>
            </a:r>
            <a:r>
              <a:rPr lang="en-AU" dirty="0"/>
              <a:t> using Pies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Easy as Pie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Dividing IP networks into subnets is as easy as pie.  All you need to do is remember one simple rule about how to cut the pie.</a:t>
            </a:r>
          </a:p>
          <a:p>
            <a:endParaRPr lang="en-AU"/>
          </a:p>
          <a:p>
            <a:pPr lvl="1"/>
            <a:r>
              <a:rPr lang="en-AU" b="1" i="1"/>
              <a:t>Every time you make a cut, you must cut the piece of pie in HALF.</a:t>
            </a:r>
          </a:p>
          <a:p>
            <a:pPr>
              <a:buFont typeface="Wingdings" pitchFamily="2" charset="2"/>
              <a:buNone/>
            </a:pPr>
            <a:endParaRPr lang="en-AU" b="1" i="1"/>
          </a:p>
          <a:p>
            <a:pPr lvl="1"/>
            <a:endParaRPr lang="en-AU" b="1" i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 class pie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25538"/>
            <a:ext cx="4225925" cy="5000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sz="1800"/>
              <a:t>Here is an IP pie.</a:t>
            </a:r>
          </a:p>
          <a:p>
            <a:pPr>
              <a:lnSpc>
                <a:spcPct val="90000"/>
              </a:lnSpc>
            </a:pPr>
            <a:endParaRPr lang="en-AU" sz="1800"/>
          </a:p>
          <a:p>
            <a:pPr>
              <a:lnSpc>
                <a:spcPct val="90000"/>
              </a:lnSpc>
            </a:pPr>
            <a:r>
              <a:rPr lang="en-AU" sz="1800"/>
              <a:t>This is the /24 IP pie of a class C network and represents 256 addresses numbered 0 to 255.  </a:t>
            </a:r>
          </a:p>
          <a:p>
            <a:pPr lvl="1">
              <a:lnSpc>
                <a:spcPct val="90000"/>
              </a:lnSpc>
            </a:pPr>
            <a:r>
              <a:rPr lang="en-AU" sz="1600"/>
              <a:t>To illustrate the example, we will use the network 192.168.99.0</a:t>
            </a:r>
          </a:p>
          <a:p>
            <a:pPr>
              <a:lnSpc>
                <a:spcPct val="90000"/>
              </a:lnSpc>
            </a:pPr>
            <a:endParaRPr lang="en-AU" sz="1800"/>
          </a:p>
          <a:p>
            <a:pPr>
              <a:lnSpc>
                <a:spcPct val="90000"/>
              </a:lnSpc>
            </a:pPr>
            <a:r>
              <a:rPr lang="en-AU" sz="1800"/>
              <a:t>With no subnets, we can use the whole pie, which could supply us with 254 usable IP addresses.</a:t>
            </a: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6648450" y="19081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255</a:t>
            </a:r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5940425" y="1412875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192.168.99.0/24</a:t>
            </a:r>
          </a:p>
        </p:txBody>
      </p:sp>
      <p:sp>
        <p:nvSpPr>
          <p:cNvPr id="7191" name="Oval 23"/>
          <p:cNvSpPr>
            <a:spLocks noChangeArrowheads="1"/>
          </p:cNvSpPr>
          <p:nvPr/>
        </p:nvSpPr>
        <p:spPr bwMode="auto">
          <a:xfrm>
            <a:off x="4932363" y="2060575"/>
            <a:ext cx="3887787" cy="3887788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6900863" y="190817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7193" name="Rectangle 25"/>
          <p:cNvSpPr>
            <a:spLocks noChangeArrowheads="1"/>
          </p:cNvSpPr>
          <p:nvPr/>
        </p:nvSpPr>
        <p:spPr bwMode="auto">
          <a:xfrm>
            <a:off x="6626225" y="38211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 class pie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25538"/>
            <a:ext cx="4225925" cy="5000625"/>
          </a:xfrm>
        </p:spPr>
        <p:txBody>
          <a:bodyPr/>
          <a:lstStyle/>
          <a:p>
            <a:r>
              <a:rPr lang="en-AU" sz="2000"/>
              <a:t>Lets cut the pie in half.</a:t>
            </a:r>
          </a:p>
          <a:p>
            <a:endParaRPr lang="en-AU" sz="2000"/>
          </a:p>
          <a:p>
            <a:r>
              <a:rPr lang="en-AU" sz="2000"/>
              <a:t>We now have two subnets, the 192.168.99.0 subnet and the 192.168.99.128 subnet</a:t>
            </a:r>
          </a:p>
          <a:p>
            <a:endParaRPr lang="en-AU" sz="2000"/>
          </a:p>
          <a:p>
            <a:r>
              <a:rPr lang="en-AU" sz="2000"/>
              <a:t>Each has a /25 mask and yields 126 usable host addresses</a:t>
            </a:r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4932363" y="2060575"/>
            <a:ext cx="3887787" cy="3887788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6900863" y="190817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648450" y="59499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128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940425" y="1412875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192.168.99.0/24</a:t>
            </a: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V="1">
            <a:off x="6877050" y="1989138"/>
            <a:ext cx="0" cy="388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 flipV="1">
            <a:off x="6877050" y="1917700"/>
            <a:ext cx="0" cy="417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7596188" y="38211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/25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5724525" y="38211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 class pie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25538"/>
            <a:ext cx="4225925" cy="50006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AU" sz="2000"/>
              <a:t>Lets cut the .0 piece in half.</a:t>
            </a:r>
          </a:p>
          <a:p>
            <a:pPr>
              <a:lnSpc>
                <a:spcPct val="80000"/>
              </a:lnSpc>
            </a:pPr>
            <a:endParaRPr lang="en-AU" sz="2000"/>
          </a:p>
          <a:p>
            <a:pPr>
              <a:lnSpc>
                <a:spcPct val="80000"/>
              </a:lnSpc>
            </a:pPr>
            <a:r>
              <a:rPr lang="en-AU" sz="2000"/>
              <a:t>This gives us the 192.168.99.0/26 and the 192.168.99.64/26 subnet</a:t>
            </a:r>
          </a:p>
          <a:p>
            <a:pPr lvl="1">
              <a:lnSpc>
                <a:spcPct val="80000"/>
              </a:lnSpc>
            </a:pPr>
            <a:r>
              <a:rPr lang="en-AU" sz="1800"/>
              <a:t>Each of these subnets could have 62 hosts</a:t>
            </a:r>
          </a:p>
          <a:p>
            <a:pPr>
              <a:lnSpc>
                <a:spcPct val="80000"/>
              </a:lnSpc>
            </a:pPr>
            <a:endParaRPr lang="en-AU" sz="2000"/>
          </a:p>
          <a:p>
            <a:pPr>
              <a:lnSpc>
                <a:spcPct val="80000"/>
              </a:lnSpc>
            </a:pPr>
            <a:r>
              <a:rPr lang="en-AU" sz="2000"/>
              <a:t>The 192.168.99.128/25 subnet hasn’t changed, and could still accommodate126 hosts.</a:t>
            </a:r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4932363" y="2060575"/>
            <a:ext cx="3887787" cy="3887788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6900863" y="190817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648450" y="59499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128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5940425" y="1412875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192.168.99.0/24</a:t>
            </a: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6877050" y="1989138"/>
            <a:ext cx="0" cy="388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6877050" y="1917700"/>
            <a:ext cx="0" cy="417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5651500" y="38211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/25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7451725" y="30686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/26</a:t>
            </a: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7451725" y="450850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/26</a:t>
            </a: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rot="5400000" flipV="1">
            <a:off x="7920832" y="2961481"/>
            <a:ext cx="0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8855075" y="4005263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64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 class pie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25538"/>
            <a:ext cx="4225925" cy="5000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sz="2000"/>
              <a:t>Assume we have a WAN connection where we want to use as few IP addresses as possible.</a:t>
            </a:r>
          </a:p>
          <a:p>
            <a:pPr lvl="1">
              <a:lnSpc>
                <a:spcPct val="90000"/>
              </a:lnSpc>
            </a:pPr>
            <a:r>
              <a:rPr lang="en-AU" sz="1800"/>
              <a:t>The smallest slice of pie we can allocate to a subnet is 4 IP addresses</a:t>
            </a:r>
          </a:p>
          <a:p>
            <a:pPr>
              <a:lnSpc>
                <a:spcPct val="90000"/>
              </a:lnSpc>
            </a:pPr>
            <a:endParaRPr lang="en-AU" sz="2000"/>
          </a:p>
          <a:p>
            <a:pPr>
              <a:lnSpc>
                <a:spcPct val="90000"/>
              </a:lnSpc>
            </a:pPr>
            <a:r>
              <a:rPr lang="en-AU" sz="2000"/>
              <a:t>We would have to start by slicing one of our /26 pieces in half.</a:t>
            </a:r>
          </a:p>
          <a:p>
            <a:pPr lvl="1">
              <a:lnSpc>
                <a:spcPct val="90000"/>
              </a:lnSpc>
            </a:pPr>
            <a:r>
              <a:rPr lang="en-AU" sz="1800"/>
              <a:t>giving us two /27 slices, each yielding 30 addresses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4932363" y="2060575"/>
            <a:ext cx="3887787" cy="3887788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900863" y="190817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648450" y="59499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128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940425" y="1412875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192.168.99.0/24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6877050" y="1989138"/>
            <a:ext cx="0" cy="388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V="1">
            <a:off x="6877050" y="1917700"/>
            <a:ext cx="0" cy="417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5651500" y="38211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/25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7451725" y="30686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/26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7812088" y="422116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/27</a:t>
            </a:r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rot="5400000" flipV="1">
            <a:off x="7920832" y="2961481"/>
            <a:ext cx="0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8855075" y="4005263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64</a:t>
            </a: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7165975" y="508476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/27</a:t>
            </a:r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6877050" y="4005263"/>
            <a:ext cx="1366838" cy="13668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8243888" y="53736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96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 class pie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25538"/>
            <a:ext cx="4225925" cy="5000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sz="2000"/>
              <a:t>Now divide one of the /27 slices into two</a:t>
            </a:r>
          </a:p>
          <a:p>
            <a:pPr>
              <a:lnSpc>
                <a:spcPct val="90000"/>
              </a:lnSpc>
            </a:pPr>
            <a:r>
              <a:rPr lang="en-AU" sz="2000"/>
              <a:t>And one of the /28 pieces</a:t>
            </a:r>
          </a:p>
          <a:p>
            <a:pPr>
              <a:lnSpc>
                <a:spcPct val="90000"/>
              </a:lnSpc>
            </a:pPr>
            <a:r>
              <a:rPr lang="en-AU" sz="2000"/>
              <a:t>And one of the /29 pieces</a:t>
            </a:r>
          </a:p>
          <a:p>
            <a:pPr>
              <a:lnSpc>
                <a:spcPct val="90000"/>
              </a:lnSpc>
            </a:pPr>
            <a:endParaRPr lang="en-AU" sz="2000"/>
          </a:p>
          <a:p>
            <a:pPr>
              <a:lnSpc>
                <a:spcPct val="90000"/>
              </a:lnSpc>
            </a:pPr>
            <a:r>
              <a:rPr lang="en-AU" sz="2000"/>
              <a:t>Our pie now has:</a:t>
            </a:r>
          </a:p>
          <a:p>
            <a:pPr lvl="1">
              <a:lnSpc>
                <a:spcPct val="90000"/>
              </a:lnSpc>
            </a:pPr>
            <a:r>
              <a:rPr lang="en-AU" sz="1800"/>
              <a:t>2 x /30 subnets</a:t>
            </a:r>
          </a:p>
          <a:p>
            <a:pPr lvl="1">
              <a:lnSpc>
                <a:spcPct val="90000"/>
              </a:lnSpc>
            </a:pPr>
            <a:r>
              <a:rPr lang="en-AU" sz="1800"/>
              <a:t>1 x /29 subnet</a:t>
            </a:r>
          </a:p>
          <a:p>
            <a:pPr lvl="1">
              <a:lnSpc>
                <a:spcPct val="90000"/>
              </a:lnSpc>
            </a:pPr>
            <a:r>
              <a:rPr lang="en-AU" sz="1800"/>
              <a:t>1 x /28 subnet</a:t>
            </a:r>
          </a:p>
          <a:p>
            <a:pPr lvl="1">
              <a:lnSpc>
                <a:spcPct val="90000"/>
              </a:lnSpc>
            </a:pPr>
            <a:r>
              <a:rPr lang="en-AU" sz="1800"/>
              <a:t>1 x /27 subnet</a:t>
            </a:r>
          </a:p>
          <a:p>
            <a:pPr lvl="1">
              <a:lnSpc>
                <a:spcPct val="90000"/>
              </a:lnSpc>
            </a:pPr>
            <a:r>
              <a:rPr lang="en-AU" sz="1800"/>
              <a:t>1 x /26 subnet</a:t>
            </a:r>
          </a:p>
          <a:p>
            <a:pPr lvl="1">
              <a:lnSpc>
                <a:spcPct val="90000"/>
              </a:lnSpc>
            </a:pPr>
            <a:r>
              <a:rPr lang="en-AU" sz="1800"/>
              <a:t>1 x /25 subnet</a:t>
            </a: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4932363" y="2060575"/>
            <a:ext cx="3887787" cy="3887788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6900863" y="190817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648450" y="59499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128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940425" y="1412875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192.168.99.0/24</a:t>
            </a: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V="1">
            <a:off x="6877050" y="1989138"/>
            <a:ext cx="0" cy="388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V="1">
            <a:off x="6877050" y="1917700"/>
            <a:ext cx="0" cy="417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5651500" y="38211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/25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7451725" y="30686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/26</a:t>
            </a: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7812088" y="422116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/27</a:t>
            </a: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 rot="5400000" flipV="1">
            <a:off x="7920832" y="2961481"/>
            <a:ext cx="0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8855075" y="4005263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64</a:t>
            </a: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7524750" y="508476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/28</a:t>
            </a:r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6877050" y="4005263"/>
            <a:ext cx="1366838" cy="13668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8243888" y="53736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96</a:t>
            </a:r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6877050" y="4005263"/>
            <a:ext cx="782638" cy="1782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6877050" y="4005263"/>
            <a:ext cx="395288" cy="1908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7004050" y="5734050"/>
            <a:ext cx="342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900" i="0"/>
              <a:t>/30</a:t>
            </a:r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6877050" y="4005263"/>
            <a:ext cx="198438" cy="193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6805613" y="5734050"/>
            <a:ext cx="342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900" i="0"/>
              <a:t>/30</a:t>
            </a:r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7150100" y="5351463"/>
            <a:ext cx="430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1400" i="0"/>
              <a:t>/29</a:t>
            </a:r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7561263" y="5805488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112</a:t>
            </a: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7235825" y="59245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120</a:t>
            </a:r>
          </a:p>
        </p:txBody>
      </p:sp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6988175" y="59499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 class pie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25538"/>
            <a:ext cx="4225925" cy="5000625"/>
          </a:xfrm>
        </p:spPr>
        <p:txBody>
          <a:bodyPr/>
          <a:lstStyle/>
          <a:p>
            <a:r>
              <a:rPr lang="en-AU" sz="2400"/>
              <a:t>The same principles apply to each octet of the IP address space.</a:t>
            </a:r>
          </a:p>
          <a:p>
            <a:endParaRPr lang="en-AU" sz="2400"/>
          </a:p>
          <a:p>
            <a:r>
              <a:rPr lang="en-AU" sz="2400"/>
              <a:t>For B class addresses, we could work with the /16 slice of pie, or the 3</a:t>
            </a:r>
            <a:r>
              <a:rPr lang="en-AU" sz="2400" baseline="30000"/>
              <a:t>rd</a:t>
            </a:r>
            <a:r>
              <a:rPr lang="en-AU" sz="2400"/>
              <a:t> octet.</a:t>
            </a: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4932363" y="2060575"/>
            <a:ext cx="3887787" cy="3887788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900863" y="190817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648450" y="59499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128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6067425" y="1412875"/>
            <a:ext cx="158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172.26.0.0/16</a:t>
            </a: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 flipV="1">
            <a:off x="6877050" y="1989138"/>
            <a:ext cx="0" cy="388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 flipV="1">
            <a:off x="6877050" y="1917700"/>
            <a:ext cx="0" cy="417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5651500" y="38211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/17</a:t>
            </a: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7451725" y="30686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/18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7812088" y="422116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/19</a:t>
            </a:r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 rot="5400000" flipV="1">
            <a:off x="7920832" y="2961481"/>
            <a:ext cx="0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8855075" y="4005263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64</a:t>
            </a: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7524750" y="508476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/20</a:t>
            </a:r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6877050" y="4005263"/>
            <a:ext cx="1366838" cy="13668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8243888" y="53736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96</a:t>
            </a:r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6877050" y="4005263"/>
            <a:ext cx="782638" cy="1782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>
            <a:off x="6877050" y="4005263"/>
            <a:ext cx="395288" cy="1908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7004050" y="5734050"/>
            <a:ext cx="342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900" i="0"/>
              <a:t>/22</a:t>
            </a:r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auto">
          <a:xfrm>
            <a:off x="6877050" y="4005263"/>
            <a:ext cx="198438" cy="193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7150100" y="5351463"/>
            <a:ext cx="430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1400" i="0"/>
              <a:t>/21</a:t>
            </a:r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7561263" y="5805488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112</a:t>
            </a:r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7235825" y="59245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120</a:t>
            </a:r>
          </a:p>
        </p:txBody>
      </p:sp>
      <p:sp>
        <p:nvSpPr>
          <p:cNvPr id="18458" name="Rectangle 26"/>
          <p:cNvSpPr>
            <a:spLocks noChangeArrowheads="1"/>
          </p:cNvSpPr>
          <p:nvPr/>
        </p:nvSpPr>
        <p:spPr bwMode="auto">
          <a:xfrm>
            <a:off x="6988175" y="59499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124</a:t>
            </a:r>
          </a:p>
        </p:txBody>
      </p:sp>
      <p:sp>
        <p:nvSpPr>
          <p:cNvPr id="18459" name="Line 27"/>
          <p:cNvSpPr>
            <a:spLocks noChangeShapeType="1"/>
          </p:cNvSpPr>
          <p:nvPr/>
        </p:nvSpPr>
        <p:spPr bwMode="auto">
          <a:xfrm>
            <a:off x="6877050" y="4005263"/>
            <a:ext cx="109538" cy="209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8460" name="Rectangle 28"/>
          <p:cNvSpPr>
            <a:spLocks noChangeArrowheads="1"/>
          </p:cNvSpPr>
          <p:nvPr/>
        </p:nvSpPr>
        <p:spPr bwMode="auto">
          <a:xfrm>
            <a:off x="6877050" y="609282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126</a:t>
            </a:r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6877050" y="5772150"/>
            <a:ext cx="2714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500" i="0"/>
              <a:t>/23</a:t>
            </a: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6796088" y="5789613"/>
            <a:ext cx="2714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500" i="0"/>
              <a:t>/23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Classless Pie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8229600" cy="533400"/>
          </a:xfrm>
        </p:spPr>
        <p:txBody>
          <a:bodyPr/>
          <a:lstStyle/>
          <a:p>
            <a:r>
              <a:rPr lang="en-AU" sz="2400"/>
              <a:t>Each octet can be thought of as a pie. </a:t>
            </a:r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7058025" y="1874838"/>
            <a:ext cx="2019300" cy="2016125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7818438" y="27003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/24</a:t>
            </a:r>
          </a:p>
        </p:txBody>
      </p:sp>
      <p:sp>
        <p:nvSpPr>
          <p:cNvPr id="15370" name="Oval 10"/>
          <p:cNvSpPr>
            <a:spLocks noChangeArrowheads="1"/>
          </p:cNvSpPr>
          <p:nvPr/>
        </p:nvSpPr>
        <p:spPr bwMode="auto">
          <a:xfrm>
            <a:off x="4729163" y="1874838"/>
            <a:ext cx="2019300" cy="201612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5489575" y="27003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/16</a:t>
            </a:r>
          </a:p>
        </p:txBody>
      </p:sp>
      <p:sp>
        <p:nvSpPr>
          <p:cNvPr id="15372" name="Oval 12"/>
          <p:cNvSpPr>
            <a:spLocks noChangeArrowheads="1"/>
          </p:cNvSpPr>
          <p:nvPr/>
        </p:nvSpPr>
        <p:spPr bwMode="auto">
          <a:xfrm>
            <a:off x="2400300" y="1874838"/>
            <a:ext cx="2019300" cy="2016125"/>
          </a:xfrm>
          <a:prstGeom prst="ellipse">
            <a:avLst/>
          </a:prstGeom>
          <a:gradFill rotWithShape="1">
            <a:gsLst>
              <a:gs pos="0">
                <a:srgbClr val="CCFF99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3160713" y="2700338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/8</a:t>
            </a:r>
          </a:p>
        </p:txBody>
      </p:sp>
      <p:sp>
        <p:nvSpPr>
          <p:cNvPr id="15374" name="Oval 14"/>
          <p:cNvSpPr>
            <a:spLocks noChangeArrowheads="1"/>
          </p:cNvSpPr>
          <p:nvPr/>
        </p:nvSpPr>
        <p:spPr bwMode="auto">
          <a:xfrm>
            <a:off x="73025" y="1874838"/>
            <a:ext cx="2019300" cy="2016125"/>
          </a:xfrm>
          <a:prstGeom prst="ellipse">
            <a:avLst/>
          </a:prstGeom>
          <a:gradFill rotWithShape="1">
            <a:gsLst>
              <a:gs pos="0">
                <a:srgbClr val="FFCCCC"/>
              </a:gs>
              <a:gs pos="100000">
                <a:srgbClr val="FF9999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833438" y="2700338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/0</a:t>
            </a:r>
          </a:p>
        </p:txBody>
      </p:sp>
      <p:sp>
        <p:nvSpPr>
          <p:cNvPr id="15380" name="Oval 20"/>
          <p:cNvSpPr>
            <a:spLocks noChangeArrowheads="1"/>
          </p:cNvSpPr>
          <p:nvPr/>
        </p:nvSpPr>
        <p:spPr bwMode="auto">
          <a:xfrm>
            <a:off x="7058025" y="4652963"/>
            <a:ext cx="2019300" cy="2016125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5382" name="Oval 22"/>
          <p:cNvSpPr>
            <a:spLocks noChangeArrowheads="1"/>
          </p:cNvSpPr>
          <p:nvPr/>
        </p:nvSpPr>
        <p:spPr bwMode="auto">
          <a:xfrm>
            <a:off x="4729163" y="4652963"/>
            <a:ext cx="2019300" cy="201612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5384" name="Oval 24"/>
          <p:cNvSpPr>
            <a:spLocks noChangeArrowheads="1"/>
          </p:cNvSpPr>
          <p:nvPr/>
        </p:nvSpPr>
        <p:spPr bwMode="auto">
          <a:xfrm>
            <a:off x="2400300" y="4652963"/>
            <a:ext cx="2019300" cy="2016125"/>
          </a:xfrm>
          <a:prstGeom prst="ellipse">
            <a:avLst/>
          </a:prstGeom>
          <a:gradFill rotWithShape="1">
            <a:gsLst>
              <a:gs pos="0">
                <a:srgbClr val="CCFF99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5385" name="Rectangle 25"/>
          <p:cNvSpPr>
            <a:spLocks noChangeArrowheads="1"/>
          </p:cNvSpPr>
          <p:nvPr/>
        </p:nvSpPr>
        <p:spPr bwMode="auto">
          <a:xfrm>
            <a:off x="2700338" y="5472113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/9</a:t>
            </a:r>
          </a:p>
        </p:txBody>
      </p:sp>
      <p:sp>
        <p:nvSpPr>
          <p:cNvPr id="15386" name="Oval 26"/>
          <p:cNvSpPr>
            <a:spLocks noChangeArrowheads="1"/>
          </p:cNvSpPr>
          <p:nvPr/>
        </p:nvSpPr>
        <p:spPr bwMode="auto">
          <a:xfrm>
            <a:off x="73025" y="4652963"/>
            <a:ext cx="2019300" cy="2016125"/>
          </a:xfrm>
          <a:prstGeom prst="ellipse">
            <a:avLst/>
          </a:prstGeom>
          <a:gradFill rotWithShape="1">
            <a:gsLst>
              <a:gs pos="0">
                <a:srgbClr val="FFCCCC"/>
              </a:gs>
              <a:gs pos="100000">
                <a:srgbClr val="FF9999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5388" name="Rectangle 28"/>
          <p:cNvSpPr>
            <a:spLocks noGrp="1" noChangeArrowheads="1"/>
          </p:cNvSpPr>
          <p:nvPr>
            <p:ph sz="half" idx="2"/>
          </p:nvPr>
        </p:nvSpPr>
        <p:spPr>
          <a:xfrm>
            <a:off x="250825" y="4208463"/>
            <a:ext cx="8612188" cy="782637"/>
          </a:xfrm>
        </p:spPr>
        <p:txBody>
          <a:bodyPr/>
          <a:lstStyle/>
          <a:p>
            <a:r>
              <a:rPr lang="en-AU" sz="2000"/>
              <a:t>Every time you cut a pie, the mask gets 1 bit longer. </a:t>
            </a:r>
          </a:p>
          <a:p>
            <a:endParaRPr lang="en-AU" sz="2000"/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3708400" y="5472113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/9</a:t>
            </a:r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3409950" y="4679950"/>
            <a:ext cx="0" cy="198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5391" name="Rectangle 31"/>
          <p:cNvSpPr>
            <a:spLocks noChangeArrowheads="1"/>
          </p:cNvSpPr>
          <p:nvPr/>
        </p:nvSpPr>
        <p:spPr bwMode="auto">
          <a:xfrm>
            <a:off x="3419475" y="4652963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15392" name="Rectangle 32"/>
          <p:cNvSpPr>
            <a:spLocks noChangeArrowheads="1"/>
          </p:cNvSpPr>
          <p:nvPr/>
        </p:nvSpPr>
        <p:spPr bwMode="auto">
          <a:xfrm>
            <a:off x="3208338" y="652462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r" eaLnBrk="1" hangingPunct="1"/>
            <a:r>
              <a:rPr lang="en-AU" sz="1000" b="1" i="0"/>
              <a:t>128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9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Classful Pie</a:t>
            </a:r>
          </a:p>
        </p:txBody>
      </p:sp>
      <p:sp>
        <p:nvSpPr>
          <p:cNvPr id="19490" name="Rectangle 3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AU" sz="2400"/>
              <a:t>Although the writers didn’t know it, they used IP pie to divide the IP address space into address classes</a:t>
            </a:r>
          </a:p>
        </p:txBody>
      </p:sp>
      <p:sp>
        <p:nvSpPr>
          <p:cNvPr id="19468" name="Oval 12"/>
          <p:cNvSpPr>
            <a:spLocks noChangeArrowheads="1"/>
          </p:cNvSpPr>
          <p:nvPr/>
        </p:nvSpPr>
        <p:spPr bwMode="auto">
          <a:xfrm>
            <a:off x="7058025" y="2997200"/>
            <a:ext cx="2019300" cy="2016125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469" name="Oval 13"/>
          <p:cNvSpPr>
            <a:spLocks noChangeArrowheads="1"/>
          </p:cNvSpPr>
          <p:nvPr/>
        </p:nvSpPr>
        <p:spPr bwMode="auto">
          <a:xfrm>
            <a:off x="4729163" y="2997200"/>
            <a:ext cx="2019300" cy="201612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470" name="Oval 14"/>
          <p:cNvSpPr>
            <a:spLocks noChangeArrowheads="1"/>
          </p:cNvSpPr>
          <p:nvPr/>
        </p:nvSpPr>
        <p:spPr bwMode="auto">
          <a:xfrm>
            <a:off x="2411413" y="2997200"/>
            <a:ext cx="2019300" cy="2016125"/>
          </a:xfrm>
          <a:prstGeom prst="ellipse">
            <a:avLst/>
          </a:prstGeom>
          <a:gradFill rotWithShape="1">
            <a:gsLst>
              <a:gs pos="0">
                <a:srgbClr val="CCFF99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73025" y="2997200"/>
            <a:ext cx="2019300" cy="2016125"/>
          </a:xfrm>
          <a:prstGeom prst="ellipse">
            <a:avLst/>
          </a:prstGeom>
          <a:gradFill rotWithShape="1">
            <a:gsLst>
              <a:gs pos="0">
                <a:srgbClr val="FFCCCC"/>
              </a:gs>
              <a:gs pos="100000">
                <a:srgbClr val="FF9999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1082675" y="3003550"/>
            <a:ext cx="0" cy="200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1111250" y="29972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860425" y="4868863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r" eaLnBrk="1" hangingPunct="1"/>
            <a:r>
              <a:rPr lang="en-AU" sz="1000" b="1" i="0"/>
              <a:t>128</a:t>
            </a: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142875" y="386080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r" eaLnBrk="1" hangingPunct="1"/>
            <a:r>
              <a:rPr lang="en-AU" sz="1000" b="1" i="0"/>
              <a:t>192</a:t>
            </a: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503238" y="321310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r" eaLnBrk="1" hangingPunct="1"/>
            <a:r>
              <a:rPr lang="en-AU" sz="1000" b="1" i="0"/>
              <a:t>224</a:t>
            </a:r>
          </a:p>
        </p:txBody>
      </p:sp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796925" y="306070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r" eaLnBrk="1" hangingPunct="1"/>
            <a:r>
              <a:rPr lang="en-AU" sz="1000" b="1" i="0"/>
              <a:t>240</a:t>
            </a:r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flipH="1">
            <a:off x="73025" y="4005263"/>
            <a:ext cx="1011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flipH="1" flipV="1">
            <a:off x="358775" y="3286125"/>
            <a:ext cx="719138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H="1" flipV="1">
            <a:off x="719138" y="3068638"/>
            <a:ext cx="35877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19485" name="Rectangle 29"/>
          <p:cNvSpPr>
            <a:spLocks noChangeArrowheads="1"/>
          </p:cNvSpPr>
          <p:nvPr/>
        </p:nvSpPr>
        <p:spPr bwMode="auto">
          <a:xfrm>
            <a:off x="1403350" y="3860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b="1" i="0"/>
              <a:t>A</a:t>
            </a:r>
          </a:p>
        </p:txBody>
      </p:sp>
      <p:sp>
        <p:nvSpPr>
          <p:cNvPr id="19486" name="Rectangle 30"/>
          <p:cNvSpPr>
            <a:spLocks noChangeArrowheads="1"/>
          </p:cNvSpPr>
          <p:nvPr/>
        </p:nvSpPr>
        <p:spPr bwMode="auto">
          <a:xfrm>
            <a:off x="468313" y="422116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b="1" i="0"/>
              <a:t>B</a:t>
            </a:r>
          </a:p>
        </p:txBody>
      </p:sp>
      <p:sp>
        <p:nvSpPr>
          <p:cNvPr id="19487" name="Rectangle 31"/>
          <p:cNvSpPr>
            <a:spLocks noChangeArrowheads="1"/>
          </p:cNvSpPr>
          <p:nvPr/>
        </p:nvSpPr>
        <p:spPr bwMode="auto">
          <a:xfrm>
            <a:off x="296863" y="36449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b="1" i="0"/>
              <a:t>C</a:t>
            </a:r>
          </a:p>
        </p:txBody>
      </p:sp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574675" y="333375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b="1" i="0"/>
              <a:t>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0538" y="5330825"/>
            <a:ext cx="798513" cy="663575"/>
          </a:xfrm>
          <a:prstGeom prst="rect">
            <a:avLst/>
          </a:prstGeom>
          <a:noFill/>
        </p:spPr>
      </p:pic>
      <p:pic>
        <p:nvPicPr>
          <p:cNvPr id="68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50825" y="5330825"/>
            <a:ext cx="798513" cy="663575"/>
          </a:xfrm>
          <a:prstGeom prst="rect">
            <a:avLst/>
          </a:prstGeom>
          <a:noFill/>
        </p:spPr>
      </p:pic>
      <p:sp>
        <p:nvSpPr>
          <p:cNvPr id="2054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Pie Problem Solving</a:t>
            </a:r>
          </a:p>
        </p:txBody>
      </p:sp>
      <p:sp>
        <p:nvSpPr>
          <p:cNvPr id="20548" name="Rectangle 6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AU" sz="2400"/>
              <a:t>Bill is having trouble connecting to server Alice.  Can you spot the problem?</a:t>
            </a:r>
          </a:p>
        </p:txBody>
      </p:sp>
      <p:sp>
        <p:nvSpPr>
          <p:cNvPr id="20530" name="Freeform 50"/>
          <p:cNvSpPr>
            <a:spLocks/>
          </p:cNvSpPr>
          <p:nvPr/>
        </p:nvSpPr>
        <p:spPr bwMode="auto">
          <a:xfrm>
            <a:off x="3281363" y="6124575"/>
            <a:ext cx="2333139" cy="187325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726" y="0"/>
              </a:cxn>
              <a:cxn ang="0">
                <a:pos x="545" y="46"/>
              </a:cxn>
              <a:cxn ang="0">
                <a:pos x="1044" y="0"/>
              </a:cxn>
              <a:cxn ang="0">
                <a:pos x="363" y="91"/>
              </a:cxn>
              <a:cxn ang="0">
                <a:pos x="499" y="46"/>
              </a:cxn>
              <a:cxn ang="0">
                <a:pos x="0" y="91"/>
              </a:cxn>
            </a:cxnLst>
            <a:rect l="0" t="0" r="r" b="b"/>
            <a:pathLst>
              <a:path w="1044" h="91">
                <a:moveTo>
                  <a:pt x="0" y="91"/>
                </a:moveTo>
                <a:lnTo>
                  <a:pt x="726" y="0"/>
                </a:lnTo>
                <a:lnTo>
                  <a:pt x="545" y="46"/>
                </a:lnTo>
                <a:lnTo>
                  <a:pt x="1044" y="0"/>
                </a:lnTo>
                <a:lnTo>
                  <a:pt x="363" y="91"/>
                </a:lnTo>
                <a:lnTo>
                  <a:pt x="499" y="46"/>
                </a:lnTo>
                <a:lnTo>
                  <a:pt x="0" y="91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n-AU"/>
          </a:p>
        </p:txBody>
      </p: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2051050" y="5330825"/>
            <a:ext cx="4930775" cy="1404938"/>
            <a:chOff x="1331" y="886"/>
            <a:chExt cx="3106" cy="2952"/>
          </a:xfrm>
        </p:grpSpPr>
        <p:sp>
          <p:nvSpPr>
            <p:cNvPr id="20532" name="Line 52"/>
            <p:cNvSpPr>
              <a:spLocks noChangeShapeType="1"/>
            </p:cNvSpPr>
            <p:nvPr/>
          </p:nvSpPr>
          <p:spPr bwMode="auto">
            <a:xfrm rot="5400000" flipV="1">
              <a:off x="2963" y="2364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  <p:sp>
          <p:nvSpPr>
            <p:cNvPr id="20533" name="Line 53"/>
            <p:cNvSpPr>
              <a:spLocks noChangeShapeType="1"/>
            </p:cNvSpPr>
            <p:nvPr/>
          </p:nvSpPr>
          <p:spPr bwMode="auto">
            <a:xfrm rot="5400000" flipV="1">
              <a:off x="-136" y="2353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</p:grpSp>
      <p:sp>
        <p:nvSpPr>
          <p:cNvPr id="20534" name="Line 54"/>
          <p:cNvSpPr>
            <a:spLocks noChangeShapeType="1"/>
          </p:cNvSpPr>
          <p:nvPr/>
        </p:nvSpPr>
        <p:spPr bwMode="auto">
          <a:xfrm flipH="1">
            <a:off x="981075" y="5697538"/>
            <a:ext cx="10890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20535" name="Rectangle 55"/>
          <p:cNvSpPr>
            <a:spLocks noChangeArrowheads="1"/>
          </p:cNvSpPr>
          <p:nvPr/>
        </p:nvSpPr>
        <p:spPr bwMode="auto">
          <a:xfrm>
            <a:off x="119063" y="5956300"/>
            <a:ext cx="1069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10.1.1.1/28</a:t>
            </a:r>
          </a:p>
        </p:txBody>
      </p:sp>
      <p:sp>
        <p:nvSpPr>
          <p:cNvPr id="20536" name="Line 56"/>
          <p:cNvSpPr>
            <a:spLocks noChangeShapeType="1"/>
          </p:cNvSpPr>
          <p:nvPr/>
        </p:nvSpPr>
        <p:spPr bwMode="auto">
          <a:xfrm>
            <a:off x="6958013" y="5697538"/>
            <a:ext cx="11525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20538" name="Rectangle 58"/>
          <p:cNvSpPr>
            <a:spLocks noChangeArrowheads="1"/>
          </p:cNvSpPr>
          <p:nvPr/>
        </p:nvSpPr>
        <p:spPr bwMode="auto">
          <a:xfrm>
            <a:off x="2014538" y="643731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10.1.1.100/28</a:t>
            </a:r>
          </a:p>
        </p:txBody>
      </p:sp>
      <p:sp>
        <p:nvSpPr>
          <p:cNvPr id="20539" name="Rectangle 59"/>
          <p:cNvSpPr>
            <a:spLocks noChangeArrowheads="1"/>
          </p:cNvSpPr>
          <p:nvPr/>
        </p:nvSpPr>
        <p:spPr bwMode="auto">
          <a:xfrm>
            <a:off x="2892425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10.1.1.129/30</a:t>
            </a:r>
          </a:p>
        </p:txBody>
      </p:sp>
      <p:sp>
        <p:nvSpPr>
          <p:cNvPr id="20540" name="Rectangle 60"/>
          <p:cNvSpPr>
            <a:spLocks noChangeArrowheads="1"/>
          </p:cNvSpPr>
          <p:nvPr/>
        </p:nvSpPr>
        <p:spPr bwMode="auto">
          <a:xfrm>
            <a:off x="4565650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10.1.1.130/30</a:t>
            </a:r>
          </a:p>
        </p:txBody>
      </p:sp>
      <p:sp>
        <p:nvSpPr>
          <p:cNvPr id="20541" name="Rectangle 61"/>
          <p:cNvSpPr>
            <a:spLocks noChangeArrowheads="1"/>
          </p:cNvSpPr>
          <p:nvPr/>
        </p:nvSpPr>
        <p:spPr bwMode="auto">
          <a:xfrm>
            <a:off x="5681663" y="643731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10.1.1.200/25</a:t>
            </a:r>
          </a:p>
        </p:txBody>
      </p:sp>
      <p:sp>
        <p:nvSpPr>
          <p:cNvPr id="20542" name="Rectangle 62"/>
          <p:cNvSpPr>
            <a:spLocks noChangeArrowheads="1"/>
          </p:cNvSpPr>
          <p:nvPr/>
        </p:nvSpPr>
        <p:spPr bwMode="auto">
          <a:xfrm>
            <a:off x="7629525" y="5956300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10.1.1.201/25</a:t>
            </a:r>
          </a:p>
        </p:txBody>
      </p:sp>
      <p:sp>
        <p:nvSpPr>
          <p:cNvPr id="20545" name="Rectangle 65"/>
          <p:cNvSpPr>
            <a:spLocks noChangeArrowheads="1"/>
          </p:cNvSpPr>
          <p:nvPr/>
        </p:nvSpPr>
        <p:spPr bwMode="auto">
          <a:xfrm>
            <a:off x="508851" y="5410200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Bill</a:t>
            </a:r>
          </a:p>
        </p:txBody>
      </p:sp>
      <p:sp>
        <p:nvSpPr>
          <p:cNvPr id="20546" name="Rectangle 66"/>
          <p:cNvSpPr>
            <a:spLocks noChangeArrowheads="1"/>
          </p:cNvSpPr>
          <p:nvPr/>
        </p:nvSpPr>
        <p:spPr bwMode="auto">
          <a:xfrm>
            <a:off x="8233877" y="5410200"/>
            <a:ext cx="4603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Alice</a:t>
            </a:r>
          </a:p>
        </p:txBody>
      </p:sp>
      <p:pic>
        <p:nvPicPr>
          <p:cNvPr id="62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86038" y="5936456"/>
            <a:ext cx="762000" cy="534988"/>
          </a:xfrm>
          <a:prstGeom prst="rect">
            <a:avLst/>
          </a:prstGeom>
          <a:noFill/>
        </p:spPr>
      </p:pic>
      <p:sp>
        <p:nvSpPr>
          <p:cNvPr id="63" name="Rectangle 64"/>
          <p:cNvSpPr>
            <a:spLocks noChangeArrowheads="1"/>
          </p:cNvSpPr>
          <p:nvPr/>
        </p:nvSpPr>
        <p:spPr bwMode="auto">
          <a:xfrm>
            <a:off x="2538899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>
                <a:solidFill>
                  <a:schemeClr val="hlink"/>
                </a:solidFill>
                <a:latin typeface="+mj-lt"/>
              </a:rPr>
              <a:t>A</a:t>
            </a:r>
          </a:p>
        </p:txBody>
      </p:sp>
      <p:pic>
        <p:nvPicPr>
          <p:cNvPr id="64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14502" y="5936456"/>
            <a:ext cx="762000" cy="534988"/>
          </a:xfrm>
          <a:prstGeom prst="rect">
            <a:avLst/>
          </a:prstGeom>
          <a:noFill/>
        </p:spPr>
      </p:pic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5567363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 dirty="0" smtClean="0">
                <a:solidFill>
                  <a:schemeClr val="hlink"/>
                </a:solidFill>
                <a:latin typeface="+mj-lt"/>
              </a:rPr>
              <a:t>B</a:t>
            </a:r>
            <a:endParaRPr lang="en-AU" sz="1400" b="1" i="0" dirty="0">
              <a:solidFill>
                <a:schemeClr val="hlink"/>
              </a:solidFill>
              <a:latin typeface="+mj-lt"/>
            </a:endParaRPr>
          </a:p>
        </p:txBody>
      </p:sp>
      <p:sp>
        <p:nvSpPr>
          <p:cNvPr id="66" name="Line 49"/>
          <p:cNvSpPr>
            <a:spLocks noChangeShapeType="1"/>
          </p:cNvSpPr>
          <p:nvPr/>
        </p:nvSpPr>
        <p:spPr bwMode="auto">
          <a:xfrm rot="10800000" flipV="1">
            <a:off x="2022475" y="6192838"/>
            <a:ext cx="563563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67" name="Line 57"/>
          <p:cNvSpPr>
            <a:spLocks noChangeShapeType="1"/>
          </p:cNvSpPr>
          <p:nvPr/>
        </p:nvSpPr>
        <p:spPr bwMode="auto">
          <a:xfrm rot="-10800000" flipH="1" flipV="1">
            <a:off x="6380163" y="6192838"/>
            <a:ext cx="563562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2" name="Rectangle 1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Pie Problem Solving</a:t>
            </a:r>
          </a:p>
        </p:txBody>
      </p:sp>
      <p:sp>
        <p:nvSpPr>
          <p:cNvPr id="23663" name="Rectangle 111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AU" sz="2400" dirty="0"/>
              <a:t>Lets plot the IP addresses on an IP pie as shown in the diagram</a:t>
            </a:r>
            <a:r>
              <a:rPr lang="en-AU" sz="2400" dirty="0" smtClean="0"/>
              <a:t>.</a:t>
            </a:r>
            <a:endParaRPr lang="en-AU" sz="2400" dirty="0"/>
          </a:p>
        </p:txBody>
      </p:sp>
      <p:sp>
        <p:nvSpPr>
          <p:cNvPr id="23615" name="Oval 63"/>
          <p:cNvSpPr>
            <a:spLocks noChangeArrowheads="1"/>
          </p:cNvSpPr>
          <p:nvPr/>
        </p:nvSpPr>
        <p:spPr bwMode="auto">
          <a:xfrm>
            <a:off x="4932363" y="1258888"/>
            <a:ext cx="3887787" cy="3887787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16" name="Rectangle 64"/>
          <p:cNvSpPr>
            <a:spLocks noChangeArrowheads="1"/>
          </p:cNvSpPr>
          <p:nvPr/>
        </p:nvSpPr>
        <p:spPr bwMode="auto">
          <a:xfrm>
            <a:off x="6884988" y="101282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23617" name="Rectangle 65"/>
          <p:cNvSpPr>
            <a:spLocks noChangeArrowheads="1"/>
          </p:cNvSpPr>
          <p:nvPr/>
        </p:nvSpPr>
        <p:spPr bwMode="auto">
          <a:xfrm>
            <a:off x="6648450" y="5148263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129</a:t>
            </a:r>
          </a:p>
        </p:txBody>
      </p:sp>
      <p:sp>
        <p:nvSpPr>
          <p:cNvPr id="23632" name="Rectangle 80"/>
          <p:cNvSpPr>
            <a:spLocks noChangeArrowheads="1"/>
          </p:cNvSpPr>
          <p:nvPr/>
        </p:nvSpPr>
        <p:spPr bwMode="auto">
          <a:xfrm>
            <a:off x="6581775" y="4868863"/>
            <a:ext cx="342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900" i="0"/>
              <a:t>/30</a:t>
            </a:r>
          </a:p>
        </p:txBody>
      </p:sp>
      <p:sp>
        <p:nvSpPr>
          <p:cNvPr id="23635" name="Rectangle 83"/>
          <p:cNvSpPr>
            <a:spLocks noChangeArrowheads="1"/>
          </p:cNvSpPr>
          <p:nvPr/>
        </p:nvSpPr>
        <p:spPr bwMode="auto">
          <a:xfrm>
            <a:off x="8101013" y="479742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100</a:t>
            </a:r>
          </a:p>
        </p:txBody>
      </p:sp>
      <p:sp>
        <p:nvSpPr>
          <p:cNvPr id="23637" name="Oval 85"/>
          <p:cNvSpPr>
            <a:spLocks noChangeArrowheads="1"/>
          </p:cNvSpPr>
          <p:nvPr/>
        </p:nvSpPr>
        <p:spPr bwMode="auto">
          <a:xfrm>
            <a:off x="6948488" y="126841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38" name="Rectangle 86"/>
          <p:cNvSpPr>
            <a:spLocks noChangeArrowheads="1"/>
          </p:cNvSpPr>
          <p:nvPr/>
        </p:nvSpPr>
        <p:spPr bwMode="auto">
          <a:xfrm>
            <a:off x="7740650" y="1052513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10.1.1.0/24</a:t>
            </a:r>
          </a:p>
        </p:txBody>
      </p:sp>
      <p:sp>
        <p:nvSpPr>
          <p:cNvPr id="23639" name="Oval 87"/>
          <p:cNvSpPr>
            <a:spLocks noChangeArrowheads="1"/>
          </p:cNvSpPr>
          <p:nvPr/>
        </p:nvSpPr>
        <p:spPr bwMode="auto">
          <a:xfrm>
            <a:off x="8020050" y="4652963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0" name="Oval 88"/>
          <p:cNvSpPr>
            <a:spLocks noChangeArrowheads="1"/>
          </p:cNvSpPr>
          <p:nvPr/>
        </p:nvSpPr>
        <p:spPr bwMode="auto">
          <a:xfrm>
            <a:off x="6734175" y="5068888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1" name="Oval 89"/>
          <p:cNvSpPr>
            <a:spLocks noChangeArrowheads="1"/>
          </p:cNvSpPr>
          <p:nvPr/>
        </p:nvSpPr>
        <p:spPr bwMode="auto">
          <a:xfrm>
            <a:off x="6643688" y="5070475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2" name="Oval 90"/>
          <p:cNvSpPr>
            <a:spLocks noChangeArrowheads="1"/>
          </p:cNvSpPr>
          <p:nvPr/>
        </p:nvSpPr>
        <p:spPr bwMode="auto">
          <a:xfrm>
            <a:off x="4995863" y="2852738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3" name="Oval 91"/>
          <p:cNvSpPr>
            <a:spLocks noChangeArrowheads="1"/>
          </p:cNvSpPr>
          <p:nvPr/>
        </p:nvSpPr>
        <p:spPr bwMode="auto">
          <a:xfrm>
            <a:off x="5003800" y="276542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4" name="Rectangle 92"/>
          <p:cNvSpPr>
            <a:spLocks noChangeArrowheads="1"/>
          </p:cNvSpPr>
          <p:nvPr/>
        </p:nvSpPr>
        <p:spPr bwMode="auto">
          <a:xfrm>
            <a:off x="4716463" y="27082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201</a:t>
            </a:r>
          </a:p>
        </p:txBody>
      </p:sp>
      <p:sp>
        <p:nvSpPr>
          <p:cNvPr id="23645" name="Rectangle 93"/>
          <p:cNvSpPr>
            <a:spLocks noChangeArrowheads="1"/>
          </p:cNvSpPr>
          <p:nvPr/>
        </p:nvSpPr>
        <p:spPr bwMode="auto">
          <a:xfrm>
            <a:off x="4716463" y="28130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200</a:t>
            </a:r>
          </a:p>
        </p:txBody>
      </p:sp>
      <p:sp>
        <p:nvSpPr>
          <p:cNvPr id="23646" name="Rectangle 94"/>
          <p:cNvSpPr>
            <a:spLocks noChangeArrowheads="1"/>
          </p:cNvSpPr>
          <p:nvPr/>
        </p:nvSpPr>
        <p:spPr bwMode="auto">
          <a:xfrm>
            <a:off x="6988175" y="1125538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</a:t>
            </a:r>
          </a:p>
        </p:txBody>
      </p:sp>
      <p:sp>
        <p:nvSpPr>
          <p:cNvPr id="23651" name="Rectangle 99"/>
          <p:cNvSpPr>
            <a:spLocks noChangeArrowheads="1"/>
          </p:cNvSpPr>
          <p:nvPr/>
        </p:nvSpPr>
        <p:spPr bwMode="auto">
          <a:xfrm>
            <a:off x="6516688" y="52609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130</a:t>
            </a:r>
          </a:p>
        </p:txBody>
      </p:sp>
      <p:pic>
        <p:nvPicPr>
          <p:cNvPr id="93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0538" y="5330825"/>
            <a:ext cx="798513" cy="663575"/>
          </a:xfrm>
          <a:prstGeom prst="rect">
            <a:avLst/>
          </a:prstGeom>
          <a:noFill/>
        </p:spPr>
      </p:pic>
      <p:pic>
        <p:nvPicPr>
          <p:cNvPr id="94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50825" y="5330825"/>
            <a:ext cx="798513" cy="663575"/>
          </a:xfrm>
          <a:prstGeom prst="rect">
            <a:avLst/>
          </a:prstGeom>
          <a:noFill/>
        </p:spPr>
      </p:pic>
      <p:sp>
        <p:nvSpPr>
          <p:cNvPr id="95" name="Freeform 50"/>
          <p:cNvSpPr>
            <a:spLocks/>
          </p:cNvSpPr>
          <p:nvPr/>
        </p:nvSpPr>
        <p:spPr bwMode="auto">
          <a:xfrm>
            <a:off x="3281363" y="6124575"/>
            <a:ext cx="2333139" cy="187325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726" y="0"/>
              </a:cxn>
              <a:cxn ang="0">
                <a:pos x="545" y="46"/>
              </a:cxn>
              <a:cxn ang="0">
                <a:pos x="1044" y="0"/>
              </a:cxn>
              <a:cxn ang="0">
                <a:pos x="363" y="91"/>
              </a:cxn>
              <a:cxn ang="0">
                <a:pos x="499" y="46"/>
              </a:cxn>
              <a:cxn ang="0">
                <a:pos x="0" y="91"/>
              </a:cxn>
            </a:cxnLst>
            <a:rect l="0" t="0" r="r" b="b"/>
            <a:pathLst>
              <a:path w="1044" h="91">
                <a:moveTo>
                  <a:pt x="0" y="91"/>
                </a:moveTo>
                <a:lnTo>
                  <a:pt x="726" y="0"/>
                </a:lnTo>
                <a:lnTo>
                  <a:pt x="545" y="46"/>
                </a:lnTo>
                <a:lnTo>
                  <a:pt x="1044" y="0"/>
                </a:lnTo>
                <a:lnTo>
                  <a:pt x="363" y="91"/>
                </a:lnTo>
                <a:lnTo>
                  <a:pt x="499" y="46"/>
                </a:lnTo>
                <a:lnTo>
                  <a:pt x="0" y="91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n-AU"/>
          </a:p>
        </p:txBody>
      </p:sp>
      <p:grpSp>
        <p:nvGrpSpPr>
          <p:cNvPr id="96" name="Group 51"/>
          <p:cNvGrpSpPr>
            <a:grpSpLocks/>
          </p:cNvGrpSpPr>
          <p:nvPr/>
        </p:nvGrpSpPr>
        <p:grpSpPr bwMode="auto">
          <a:xfrm>
            <a:off x="2051050" y="5330825"/>
            <a:ext cx="4930775" cy="1404938"/>
            <a:chOff x="1331" y="886"/>
            <a:chExt cx="3106" cy="2952"/>
          </a:xfrm>
        </p:grpSpPr>
        <p:sp>
          <p:nvSpPr>
            <p:cNvPr id="97" name="Line 52"/>
            <p:cNvSpPr>
              <a:spLocks noChangeShapeType="1"/>
            </p:cNvSpPr>
            <p:nvPr/>
          </p:nvSpPr>
          <p:spPr bwMode="auto">
            <a:xfrm rot="5400000" flipV="1">
              <a:off x="2963" y="2364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  <p:sp>
          <p:nvSpPr>
            <p:cNvPr id="98" name="Line 53"/>
            <p:cNvSpPr>
              <a:spLocks noChangeShapeType="1"/>
            </p:cNvSpPr>
            <p:nvPr/>
          </p:nvSpPr>
          <p:spPr bwMode="auto">
            <a:xfrm rot="5400000" flipV="1">
              <a:off x="-136" y="2353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</p:grpSp>
      <p:sp>
        <p:nvSpPr>
          <p:cNvPr id="99" name="Line 54"/>
          <p:cNvSpPr>
            <a:spLocks noChangeShapeType="1"/>
          </p:cNvSpPr>
          <p:nvPr/>
        </p:nvSpPr>
        <p:spPr bwMode="auto">
          <a:xfrm flipH="1">
            <a:off x="981075" y="5697538"/>
            <a:ext cx="10890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00" name="Rectangle 55"/>
          <p:cNvSpPr>
            <a:spLocks noChangeArrowheads="1"/>
          </p:cNvSpPr>
          <p:nvPr/>
        </p:nvSpPr>
        <p:spPr bwMode="auto">
          <a:xfrm>
            <a:off x="119063" y="5956300"/>
            <a:ext cx="1069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10.1.1.1/28</a:t>
            </a:r>
          </a:p>
        </p:txBody>
      </p:sp>
      <p:sp>
        <p:nvSpPr>
          <p:cNvPr id="101" name="Line 56"/>
          <p:cNvSpPr>
            <a:spLocks noChangeShapeType="1"/>
          </p:cNvSpPr>
          <p:nvPr/>
        </p:nvSpPr>
        <p:spPr bwMode="auto">
          <a:xfrm>
            <a:off x="6958013" y="5697538"/>
            <a:ext cx="11525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02" name="Rectangle 58"/>
          <p:cNvSpPr>
            <a:spLocks noChangeArrowheads="1"/>
          </p:cNvSpPr>
          <p:nvPr/>
        </p:nvSpPr>
        <p:spPr bwMode="auto">
          <a:xfrm>
            <a:off x="2014538" y="643731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10.1.1.100/28</a:t>
            </a:r>
          </a:p>
        </p:txBody>
      </p:sp>
      <p:sp>
        <p:nvSpPr>
          <p:cNvPr id="103" name="Rectangle 59"/>
          <p:cNvSpPr>
            <a:spLocks noChangeArrowheads="1"/>
          </p:cNvSpPr>
          <p:nvPr/>
        </p:nvSpPr>
        <p:spPr bwMode="auto">
          <a:xfrm>
            <a:off x="2892425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10.1.1.129/30</a:t>
            </a:r>
          </a:p>
        </p:txBody>
      </p:sp>
      <p:sp>
        <p:nvSpPr>
          <p:cNvPr id="104" name="Rectangle 60"/>
          <p:cNvSpPr>
            <a:spLocks noChangeArrowheads="1"/>
          </p:cNvSpPr>
          <p:nvPr/>
        </p:nvSpPr>
        <p:spPr bwMode="auto">
          <a:xfrm>
            <a:off x="4565650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10.1.1.130/30</a:t>
            </a:r>
          </a:p>
        </p:txBody>
      </p:sp>
      <p:sp>
        <p:nvSpPr>
          <p:cNvPr id="105" name="Rectangle 61"/>
          <p:cNvSpPr>
            <a:spLocks noChangeArrowheads="1"/>
          </p:cNvSpPr>
          <p:nvPr/>
        </p:nvSpPr>
        <p:spPr bwMode="auto">
          <a:xfrm>
            <a:off x="5681663" y="643731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10.1.1.200/25</a:t>
            </a:r>
          </a:p>
        </p:txBody>
      </p:sp>
      <p:sp>
        <p:nvSpPr>
          <p:cNvPr id="106" name="Rectangle 62"/>
          <p:cNvSpPr>
            <a:spLocks noChangeArrowheads="1"/>
          </p:cNvSpPr>
          <p:nvPr/>
        </p:nvSpPr>
        <p:spPr bwMode="auto">
          <a:xfrm>
            <a:off x="7629525" y="5956300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10.1.1.201/25</a:t>
            </a:r>
          </a:p>
        </p:txBody>
      </p:sp>
      <p:sp>
        <p:nvSpPr>
          <p:cNvPr id="107" name="Rectangle 65"/>
          <p:cNvSpPr>
            <a:spLocks noChangeArrowheads="1"/>
          </p:cNvSpPr>
          <p:nvPr/>
        </p:nvSpPr>
        <p:spPr bwMode="auto">
          <a:xfrm>
            <a:off x="508851" y="5410200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Bill</a:t>
            </a:r>
          </a:p>
        </p:txBody>
      </p:sp>
      <p:sp>
        <p:nvSpPr>
          <p:cNvPr id="108" name="Rectangle 66"/>
          <p:cNvSpPr>
            <a:spLocks noChangeArrowheads="1"/>
          </p:cNvSpPr>
          <p:nvPr/>
        </p:nvSpPr>
        <p:spPr bwMode="auto">
          <a:xfrm>
            <a:off x="8233877" y="5410200"/>
            <a:ext cx="4603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Alice</a:t>
            </a:r>
          </a:p>
        </p:txBody>
      </p:sp>
      <p:pic>
        <p:nvPicPr>
          <p:cNvPr id="109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86038" y="5936456"/>
            <a:ext cx="762000" cy="534988"/>
          </a:xfrm>
          <a:prstGeom prst="rect">
            <a:avLst/>
          </a:prstGeom>
          <a:noFill/>
        </p:spPr>
      </p:pic>
      <p:sp>
        <p:nvSpPr>
          <p:cNvPr id="110" name="Rectangle 64"/>
          <p:cNvSpPr>
            <a:spLocks noChangeArrowheads="1"/>
          </p:cNvSpPr>
          <p:nvPr/>
        </p:nvSpPr>
        <p:spPr bwMode="auto">
          <a:xfrm>
            <a:off x="2538899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>
                <a:solidFill>
                  <a:schemeClr val="hlink"/>
                </a:solidFill>
                <a:latin typeface="+mj-lt"/>
              </a:rPr>
              <a:t>A</a:t>
            </a:r>
          </a:p>
        </p:txBody>
      </p:sp>
      <p:pic>
        <p:nvPicPr>
          <p:cNvPr id="111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14502" y="5936456"/>
            <a:ext cx="762000" cy="534988"/>
          </a:xfrm>
          <a:prstGeom prst="rect">
            <a:avLst/>
          </a:prstGeom>
          <a:noFill/>
        </p:spPr>
      </p:pic>
      <p:sp>
        <p:nvSpPr>
          <p:cNvPr id="112" name="Rectangle 111"/>
          <p:cNvSpPr>
            <a:spLocks noChangeArrowheads="1"/>
          </p:cNvSpPr>
          <p:nvPr/>
        </p:nvSpPr>
        <p:spPr bwMode="auto">
          <a:xfrm>
            <a:off x="5567363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 dirty="0" smtClean="0">
                <a:solidFill>
                  <a:schemeClr val="hlink"/>
                </a:solidFill>
                <a:latin typeface="+mj-lt"/>
              </a:rPr>
              <a:t>B</a:t>
            </a:r>
            <a:endParaRPr lang="en-AU" sz="1400" b="1" i="0" dirty="0">
              <a:solidFill>
                <a:schemeClr val="hlink"/>
              </a:solidFill>
              <a:latin typeface="+mj-lt"/>
            </a:endParaRPr>
          </a:p>
        </p:txBody>
      </p:sp>
      <p:sp>
        <p:nvSpPr>
          <p:cNvPr id="113" name="Line 49"/>
          <p:cNvSpPr>
            <a:spLocks noChangeShapeType="1"/>
          </p:cNvSpPr>
          <p:nvPr/>
        </p:nvSpPr>
        <p:spPr bwMode="auto">
          <a:xfrm rot="10800000" flipV="1">
            <a:off x="2022475" y="6192838"/>
            <a:ext cx="563563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14" name="Line 57"/>
          <p:cNvSpPr>
            <a:spLocks noChangeShapeType="1"/>
          </p:cNvSpPr>
          <p:nvPr/>
        </p:nvSpPr>
        <p:spPr bwMode="auto">
          <a:xfrm rot="-10800000" flipH="1" flipV="1">
            <a:off x="6380163" y="6192838"/>
            <a:ext cx="563562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0538" y="5330825"/>
            <a:ext cx="798513" cy="663575"/>
          </a:xfrm>
          <a:prstGeom prst="rect">
            <a:avLst/>
          </a:prstGeom>
          <a:noFill/>
        </p:spPr>
      </p:pic>
      <p:pic>
        <p:nvPicPr>
          <p:cNvPr id="94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50825" y="5330825"/>
            <a:ext cx="798513" cy="663575"/>
          </a:xfrm>
          <a:prstGeom prst="rect">
            <a:avLst/>
          </a:prstGeom>
          <a:noFill/>
        </p:spPr>
      </p:pic>
      <p:sp>
        <p:nvSpPr>
          <p:cNvPr id="95" name="Freeform 50"/>
          <p:cNvSpPr>
            <a:spLocks/>
          </p:cNvSpPr>
          <p:nvPr/>
        </p:nvSpPr>
        <p:spPr bwMode="auto">
          <a:xfrm>
            <a:off x="3281363" y="6124575"/>
            <a:ext cx="2333139" cy="187325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726" y="0"/>
              </a:cxn>
              <a:cxn ang="0">
                <a:pos x="545" y="46"/>
              </a:cxn>
              <a:cxn ang="0">
                <a:pos x="1044" y="0"/>
              </a:cxn>
              <a:cxn ang="0">
                <a:pos x="363" y="91"/>
              </a:cxn>
              <a:cxn ang="0">
                <a:pos x="499" y="46"/>
              </a:cxn>
              <a:cxn ang="0">
                <a:pos x="0" y="91"/>
              </a:cxn>
            </a:cxnLst>
            <a:rect l="0" t="0" r="r" b="b"/>
            <a:pathLst>
              <a:path w="1044" h="91">
                <a:moveTo>
                  <a:pt x="0" y="91"/>
                </a:moveTo>
                <a:lnTo>
                  <a:pt x="726" y="0"/>
                </a:lnTo>
                <a:lnTo>
                  <a:pt x="545" y="46"/>
                </a:lnTo>
                <a:lnTo>
                  <a:pt x="1044" y="0"/>
                </a:lnTo>
                <a:lnTo>
                  <a:pt x="363" y="91"/>
                </a:lnTo>
                <a:lnTo>
                  <a:pt x="499" y="46"/>
                </a:lnTo>
                <a:lnTo>
                  <a:pt x="0" y="91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n-AU"/>
          </a:p>
        </p:txBody>
      </p:sp>
      <p:grpSp>
        <p:nvGrpSpPr>
          <p:cNvPr id="96" name="Group 51"/>
          <p:cNvGrpSpPr>
            <a:grpSpLocks/>
          </p:cNvGrpSpPr>
          <p:nvPr/>
        </p:nvGrpSpPr>
        <p:grpSpPr bwMode="auto">
          <a:xfrm>
            <a:off x="2051050" y="5330825"/>
            <a:ext cx="4930775" cy="1404938"/>
            <a:chOff x="1331" y="886"/>
            <a:chExt cx="3106" cy="2952"/>
          </a:xfrm>
        </p:grpSpPr>
        <p:sp>
          <p:nvSpPr>
            <p:cNvPr id="97" name="Line 52"/>
            <p:cNvSpPr>
              <a:spLocks noChangeShapeType="1"/>
            </p:cNvSpPr>
            <p:nvPr/>
          </p:nvSpPr>
          <p:spPr bwMode="auto">
            <a:xfrm rot="5400000" flipV="1">
              <a:off x="2963" y="2364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  <p:sp>
          <p:nvSpPr>
            <p:cNvPr id="98" name="Line 53"/>
            <p:cNvSpPr>
              <a:spLocks noChangeShapeType="1"/>
            </p:cNvSpPr>
            <p:nvPr/>
          </p:nvSpPr>
          <p:spPr bwMode="auto">
            <a:xfrm rot="5400000" flipV="1">
              <a:off x="-136" y="2353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</p:grpSp>
      <p:sp>
        <p:nvSpPr>
          <p:cNvPr id="99" name="Line 54"/>
          <p:cNvSpPr>
            <a:spLocks noChangeShapeType="1"/>
          </p:cNvSpPr>
          <p:nvPr/>
        </p:nvSpPr>
        <p:spPr bwMode="auto">
          <a:xfrm flipH="1">
            <a:off x="981075" y="5697538"/>
            <a:ext cx="10890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00" name="Rectangle 55"/>
          <p:cNvSpPr>
            <a:spLocks noChangeArrowheads="1"/>
          </p:cNvSpPr>
          <p:nvPr/>
        </p:nvSpPr>
        <p:spPr bwMode="auto">
          <a:xfrm>
            <a:off x="119063" y="5956300"/>
            <a:ext cx="1069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10.1.1.1/28</a:t>
            </a:r>
          </a:p>
        </p:txBody>
      </p:sp>
      <p:sp>
        <p:nvSpPr>
          <p:cNvPr id="101" name="Line 56"/>
          <p:cNvSpPr>
            <a:spLocks noChangeShapeType="1"/>
          </p:cNvSpPr>
          <p:nvPr/>
        </p:nvSpPr>
        <p:spPr bwMode="auto">
          <a:xfrm>
            <a:off x="6958013" y="5697538"/>
            <a:ext cx="11525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02" name="Rectangle 58"/>
          <p:cNvSpPr>
            <a:spLocks noChangeArrowheads="1"/>
          </p:cNvSpPr>
          <p:nvPr/>
        </p:nvSpPr>
        <p:spPr bwMode="auto">
          <a:xfrm>
            <a:off x="2014538" y="643731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10.1.1.100/28</a:t>
            </a:r>
          </a:p>
        </p:txBody>
      </p:sp>
      <p:sp>
        <p:nvSpPr>
          <p:cNvPr id="103" name="Rectangle 59"/>
          <p:cNvSpPr>
            <a:spLocks noChangeArrowheads="1"/>
          </p:cNvSpPr>
          <p:nvPr/>
        </p:nvSpPr>
        <p:spPr bwMode="auto">
          <a:xfrm>
            <a:off x="2892425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10.1.1.129/30</a:t>
            </a:r>
          </a:p>
        </p:txBody>
      </p:sp>
      <p:sp>
        <p:nvSpPr>
          <p:cNvPr id="104" name="Rectangle 60"/>
          <p:cNvSpPr>
            <a:spLocks noChangeArrowheads="1"/>
          </p:cNvSpPr>
          <p:nvPr/>
        </p:nvSpPr>
        <p:spPr bwMode="auto">
          <a:xfrm>
            <a:off x="4565650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10.1.1.130/30</a:t>
            </a:r>
          </a:p>
        </p:txBody>
      </p:sp>
      <p:sp>
        <p:nvSpPr>
          <p:cNvPr id="105" name="Rectangle 61"/>
          <p:cNvSpPr>
            <a:spLocks noChangeArrowheads="1"/>
          </p:cNvSpPr>
          <p:nvPr/>
        </p:nvSpPr>
        <p:spPr bwMode="auto">
          <a:xfrm>
            <a:off x="5681663" y="643731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10.1.1.200/25</a:t>
            </a:r>
          </a:p>
        </p:txBody>
      </p:sp>
      <p:sp>
        <p:nvSpPr>
          <p:cNvPr id="106" name="Rectangle 62"/>
          <p:cNvSpPr>
            <a:spLocks noChangeArrowheads="1"/>
          </p:cNvSpPr>
          <p:nvPr/>
        </p:nvSpPr>
        <p:spPr bwMode="auto">
          <a:xfrm>
            <a:off x="7629525" y="5956300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10.1.1.201/25</a:t>
            </a:r>
          </a:p>
        </p:txBody>
      </p:sp>
      <p:sp>
        <p:nvSpPr>
          <p:cNvPr id="107" name="Rectangle 65"/>
          <p:cNvSpPr>
            <a:spLocks noChangeArrowheads="1"/>
          </p:cNvSpPr>
          <p:nvPr/>
        </p:nvSpPr>
        <p:spPr bwMode="auto">
          <a:xfrm>
            <a:off x="508851" y="5410200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Bill</a:t>
            </a:r>
          </a:p>
        </p:txBody>
      </p:sp>
      <p:sp>
        <p:nvSpPr>
          <p:cNvPr id="108" name="Rectangle 66"/>
          <p:cNvSpPr>
            <a:spLocks noChangeArrowheads="1"/>
          </p:cNvSpPr>
          <p:nvPr/>
        </p:nvSpPr>
        <p:spPr bwMode="auto">
          <a:xfrm>
            <a:off x="8233877" y="5410200"/>
            <a:ext cx="4603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Alice</a:t>
            </a:r>
          </a:p>
        </p:txBody>
      </p:sp>
      <p:pic>
        <p:nvPicPr>
          <p:cNvPr id="109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86038" y="5936456"/>
            <a:ext cx="762000" cy="534988"/>
          </a:xfrm>
          <a:prstGeom prst="rect">
            <a:avLst/>
          </a:prstGeom>
          <a:noFill/>
        </p:spPr>
      </p:pic>
      <p:sp>
        <p:nvSpPr>
          <p:cNvPr id="110" name="Rectangle 64"/>
          <p:cNvSpPr>
            <a:spLocks noChangeArrowheads="1"/>
          </p:cNvSpPr>
          <p:nvPr/>
        </p:nvSpPr>
        <p:spPr bwMode="auto">
          <a:xfrm>
            <a:off x="2538899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>
                <a:solidFill>
                  <a:schemeClr val="hlink"/>
                </a:solidFill>
                <a:latin typeface="+mj-lt"/>
              </a:rPr>
              <a:t>A</a:t>
            </a:r>
          </a:p>
        </p:txBody>
      </p:sp>
      <p:pic>
        <p:nvPicPr>
          <p:cNvPr id="111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14502" y="5936456"/>
            <a:ext cx="762000" cy="534988"/>
          </a:xfrm>
          <a:prstGeom prst="rect">
            <a:avLst/>
          </a:prstGeom>
          <a:noFill/>
        </p:spPr>
      </p:pic>
      <p:sp>
        <p:nvSpPr>
          <p:cNvPr id="112" name="Rectangle 111"/>
          <p:cNvSpPr>
            <a:spLocks noChangeArrowheads="1"/>
          </p:cNvSpPr>
          <p:nvPr/>
        </p:nvSpPr>
        <p:spPr bwMode="auto">
          <a:xfrm>
            <a:off x="5567363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 dirty="0" smtClean="0">
                <a:solidFill>
                  <a:schemeClr val="hlink"/>
                </a:solidFill>
                <a:latin typeface="+mj-lt"/>
              </a:rPr>
              <a:t>B</a:t>
            </a:r>
            <a:endParaRPr lang="en-AU" sz="1400" b="1" i="0" dirty="0">
              <a:solidFill>
                <a:schemeClr val="hlink"/>
              </a:solidFill>
              <a:latin typeface="+mj-lt"/>
            </a:endParaRPr>
          </a:p>
        </p:txBody>
      </p:sp>
      <p:sp>
        <p:nvSpPr>
          <p:cNvPr id="113" name="Line 49"/>
          <p:cNvSpPr>
            <a:spLocks noChangeShapeType="1"/>
          </p:cNvSpPr>
          <p:nvPr/>
        </p:nvSpPr>
        <p:spPr bwMode="auto">
          <a:xfrm rot="10800000" flipV="1">
            <a:off x="2022475" y="6192838"/>
            <a:ext cx="563563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14" name="Line 57"/>
          <p:cNvSpPr>
            <a:spLocks noChangeShapeType="1"/>
          </p:cNvSpPr>
          <p:nvPr/>
        </p:nvSpPr>
        <p:spPr bwMode="auto">
          <a:xfrm rot="-10800000" flipH="1" flipV="1">
            <a:off x="6380163" y="6192838"/>
            <a:ext cx="563562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23662" name="Rectangle 1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Pie Problem Solving</a:t>
            </a:r>
          </a:p>
        </p:txBody>
      </p:sp>
      <p:sp>
        <p:nvSpPr>
          <p:cNvPr id="23663" name="Rectangle 111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AU" sz="2400"/>
              <a:t>Lets plot the IP addresses on an IP pie as shown in the diagram.</a:t>
            </a:r>
          </a:p>
          <a:p>
            <a:r>
              <a:rPr lang="en-AU" sz="2400"/>
              <a:t>Remember, all addresses on a common subnet must come from the same slice of pie</a:t>
            </a:r>
          </a:p>
        </p:txBody>
      </p:sp>
      <p:sp>
        <p:nvSpPr>
          <p:cNvPr id="23615" name="Oval 63"/>
          <p:cNvSpPr>
            <a:spLocks noChangeArrowheads="1"/>
          </p:cNvSpPr>
          <p:nvPr/>
        </p:nvSpPr>
        <p:spPr bwMode="auto">
          <a:xfrm>
            <a:off x="4932363" y="1258888"/>
            <a:ext cx="3887787" cy="3887787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16" name="Rectangle 64"/>
          <p:cNvSpPr>
            <a:spLocks noChangeArrowheads="1"/>
          </p:cNvSpPr>
          <p:nvPr/>
        </p:nvSpPr>
        <p:spPr bwMode="auto">
          <a:xfrm>
            <a:off x="6884988" y="101282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23617" name="Rectangle 65"/>
          <p:cNvSpPr>
            <a:spLocks noChangeArrowheads="1"/>
          </p:cNvSpPr>
          <p:nvPr/>
        </p:nvSpPr>
        <p:spPr bwMode="auto">
          <a:xfrm>
            <a:off x="6648450" y="5148263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129</a:t>
            </a:r>
          </a:p>
        </p:txBody>
      </p:sp>
      <p:sp>
        <p:nvSpPr>
          <p:cNvPr id="23618" name="Line 66"/>
          <p:cNvSpPr>
            <a:spLocks noChangeShapeType="1"/>
          </p:cNvSpPr>
          <p:nvPr/>
        </p:nvSpPr>
        <p:spPr bwMode="auto">
          <a:xfrm flipV="1">
            <a:off x="6877050" y="1187450"/>
            <a:ext cx="0" cy="3887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3619" name="Line 67"/>
          <p:cNvSpPr>
            <a:spLocks noChangeShapeType="1"/>
          </p:cNvSpPr>
          <p:nvPr/>
        </p:nvSpPr>
        <p:spPr bwMode="auto">
          <a:xfrm flipV="1">
            <a:off x="6877050" y="1116013"/>
            <a:ext cx="0" cy="417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3624" name="Rectangle 72"/>
          <p:cNvSpPr>
            <a:spLocks noChangeArrowheads="1"/>
          </p:cNvSpPr>
          <p:nvPr/>
        </p:nvSpPr>
        <p:spPr bwMode="auto">
          <a:xfrm>
            <a:off x="8855075" y="320357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64</a:t>
            </a:r>
          </a:p>
        </p:txBody>
      </p:sp>
      <p:sp>
        <p:nvSpPr>
          <p:cNvPr id="23627" name="Rectangle 75"/>
          <p:cNvSpPr>
            <a:spLocks noChangeArrowheads="1"/>
          </p:cNvSpPr>
          <p:nvPr/>
        </p:nvSpPr>
        <p:spPr bwMode="auto">
          <a:xfrm>
            <a:off x="8243888" y="45720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96</a:t>
            </a:r>
          </a:p>
        </p:txBody>
      </p:sp>
      <p:sp>
        <p:nvSpPr>
          <p:cNvPr id="23628" name="Line 76"/>
          <p:cNvSpPr>
            <a:spLocks noChangeShapeType="1"/>
          </p:cNvSpPr>
          <p:nvPr/>
        </p:nvSpPr>
        <p:spPr bwMode="auto">
          <a:xfrm>
            <a:off x="6877050" y="3203575"/>
            <a:ext cx="782638" cy="1782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3631" name="Line 79"/>
          <p:cNvSpPr>
            <a:spLocks noChangeShapeType="1"/>
          </p:cNvSpPr>
          <p:nvPr/>
        </p:nvSpPr>
        <p:spPr bwMode="auto">
          <a:xfrm flipH="1">
            <a:off x="6623050" y="3201988"/>
            <a:ext cx="254000" cy="191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3632" name="Rectangle 80"/>
          <p:cNvSpPr>
            <a:spLocks noChangeArrowheads="1"/>
          </p:cNvSpPr>
          <p:nvPr/>
        </p:nvSpPr>
        <p:spPr bwMode="auto">
          <a:xfrm>
            <a:off x="6581775" y="4868863"/>
            <a:ext cx="342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900" i="0"/>
              <a:t>/30</a:t>
            </a:r>
          </a:p>
        </p:txBody>
      </p:sp>
      <p:sp>
        <p:nvSpPr>
          <p:cNvPr id="23634" name="Rectangle 82"/>
          <p:cNvSpPr>
            <a:spLocks noChangeArrowheads="1"/>
          </p:cNvSpPr>
          <p:nvPr/>
        </p:nvSpPr>
        <p:spPr bwMode="auto">
          <a:xfrm>
            <a:off x="7561263" y="500380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112</a:t>
            </a:r>
          </a:p>
        </p:txBody>
      </p:sp>
      <p:sp>
        <p:nvSpPr>
          <p:cNvPr id="23635" name="Rectangle 83"/>
          <p:cNvSpPr>
            <a:spLocks noChangeArrowheads="1"/>
          </p:cNvSpPr>
          <p:nvPr/>
        </p:nvSpPr>
        <p:spPr bwMode="auto">
          <a:xfrm>
            <a:off x="8101013" y="479742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100</a:t>
            </a:r>
          </a:p>
        </p:txBody>
      </p:sp>
      <p:sp>
        <p:nvSpPr>
          <p:cNvPr id="23636" name="Rectangle 84"/>
          <p:cNvSpPr>
            <a:spLocks noChangeArrowheads="1"/>
          </p:cNvSpPr>
          <p:nvPr/>
        </p:nvSpPr>
        <p:spPr bwMode="auto">
          <a:xfrm>
            <a:off x="6804025" y="5292725"/>
            <a:ext cx="20955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128</a:t>
            </a:r>
          </a:p>
        </p:txBody>
      </p:sp>
      <p:sp>
        <p:nvSpPr>
          <p:cNvPr id="23637" name="Oval 85"/>
          <p:cNvSpPr>
            <a:spLocks noChangeArrowheads="1"/>
          </p:cNvSpPr>
          <p:nvPr/>
        </p:nvSpPr>
        <p:spPr bwMode="auto">
          <a:xfrm>
            <a:off x="6948488" y="126841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38" name="Rectangle 86"/>
          <p:cNvSpPr>
            <a:spLocks noChangeArrowheads="1"/>
          </p:cNvSpPr>
          <p:nvPr/>
        </p:nvSpPr>
        <p:spPr bwMode="auto">
          <a:xfrm>
            <a:off x="7740650" y="1052513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10.1.1.0/24</a:t>
            </a:r>
          </a:p>
        </p:txBody>
      </p:sp>
      <p:sp>
        <p:nvSpPr>
          <p:cNvPr id="23639" name="Oval 87"/>
          <p:cNvSpPr>
            <a:spLocks noChangeArrowheads="1"/>
          </p:cNvSpPr>
          <p:nvPr/>
        </p:nvSpPr>
        <p:spPr bwMode="auto">
          <a:xfrm>
            <a:off x="8020050" y="4652963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0" name="Oval 88"/>
          <p:cNvSpPr>
            <a:spLocks noChangeArrowheads="1"/>
          </p:cNvSpPr>
          <p:nvPr/>
        </p:nvSpPr>
        <p:spPr bwMode="auto">
          <a:xfrm>
            <a:off x="6734175" y="5068888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1" name="Oval 89"/>
          <p:cNvSpPr>
            <a:spLocks noChangeArrowheads="1"/>
          </p:cNvSpPr>
          <p:nvPr/>
        </p:nvSpPr>
        <p:spPr bwMode="auto">
          <a:xfrm>
            <a:off x="6643688" y="5070475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2" name="Oval 90"/>
          <p:cNvSpPr>
            <a:spLocks noChangeArrowheads="1"/>
          </p:cNvSpPr>
          <p:nvPr/>
        </p:nvSpPr>
        <p:spPr bwMode="auto">
          <a:xfrm>
            <a:off x="4995863" y="2852738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3" name="Oval 91"/>
          <p:cNvSpPr>
            <a:spLocks noChangeArrowheads="1"/>
          </p:cNvSpPr>
          <p:nvPr/>
        </p:nvSpPr>
        <p:spPr bwMode="auto">
          <a:xfrm>
            <a:off x="5003800" y="276542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3644" name="Rectangle 92"/>
          <p:cNvSpPr>
            <a:spLocks noChangeArrowheads="1"/>
          </p:cNvSpPr>
          <p:nvPr/>
        </p:nvSpPr>
        <p:spPr bwMode="auto">
          <a:xfrm>
            <a:off x="4716463" y="27082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201</a:t>
            </a:r>
          </a:p>
        </p:txBody>
      </p:sp>
      <p:sp>
        <p:nvSpPr>
          <p:cNvPr id="23645" name="Rectangle 93"/>
          <p:cNvSpPr>
            <a:spLocks noChangeArrowheads="1"/>
          </p:cNvSpPr>
          <p:nvPr/>
        </p:nvSpPr>
        <p:spPr bwMode="auto">
          <a:xfrm>
            <a:off x="4716463" y="28130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200</a:t>
            </a:r>
          </a:p>
        </p:txBody>
      </p:sp>
      <p:sp>
        <p:nvSpPr>
          <p:cNvPr id="23646" name="Rectangle 94"/>
          <p:cNvSpPr>
            <a:spLocks noChangeArrowheads="1"/>
          </p:cNvSpPr>
          <p:nvPr/>
        </p:nvSpPr>
        <p:spPr bwMode="auto">
          <a:xfrm>
            <a:off x="6988175" y="1125538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</a:t>
            </a:r>
          </a:p>
        </p:txBody>
      </p:sp>
      <p:sp>
        <p:nvSpPr>
          <p:cNvPr id="23649" name="Rectangle 97"/>
          <p:cNvSpPr>
            <a:spLocks noChangeArrowheads="1"/>
          </p:cNvSpPr>
          <p:nvPr/>
        </p:nvSpPr>
        <p:spPr bwMode="auto">
          <a:xfrm>
            <a:off x="5795963" y="321310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/25</a:t>
            </a:r>
          </a:p>
        </p:txBody>
      </p:sp>
      <p:sp>
        <p:nvSpPr>
          <p:cNvPr id="23651" name="Rectangle 99"/>
          <p:cNvSpPr>
            <a:spLocks noChangeArrowheads="1"/>
          </p:cNvSpPr>
          <p:nvPr/>
        </p:nvSpPr>
        <p:spPr bwMode="auto">
          <a:xfrm>
            <a:off x="6516688" y="52609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130</a:t>
            </a:r>
          </a:p>
        </p:txBody>
      </p:sp>
      <p:sp>
        <p:nvSpPr>
          <p:cNvPr id="23655" name="Line 103"/>
          <p:cNvSpPr>
            <a:spLocks noChangeShapeType="1"/>
          </p:cNvSpPr>
          <p:nvPr/>
        </p:nvSpPr>
        <p:spPr bwMode="auto">
          <a:xfrm rot="5400000" flipV="1">
            <a:off x="7920832" y="2159793"/>
            <a:ext cx="0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3656" name="Line 104"/>
          <p:cNvSpPr>
            <a:spLocks noChangeShapeType="1"/>
          </p:cNvSpPr>
          <p:nvPr/>
        </p:nvSpPr>
        <p:spPr bwMode="auto">
          <a:xfrm rot="-5400000">
            <a:off x="6877050" y="1846263"/>
            <a:ext cx="1366837" cy="1366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3657" name="Line 105"/>
          <p:cNvSpPr>
            <a:spLocks noChangeShapeType="1"/>
          </p:cNvSpPr>
          <p:nvPr/>
        </p:nvSpPr>
        <p:spPr bwMode="auto">
          <a:xfrm>
            <a:off x="6877050" y="3213100"/>
            <a:ext cx="1366838" cy="1366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3658" name="Line 106"/>
          <p:cNvSpPr>
            <a:spLocks noChangeShapeType="1"/>
          </p:cNvSpPr>
          <p:nvPr/>
        </p:nvSpPr>
        <p:spPr bwMode="auto">
          <a:xfrm rot="-5400000" flipH="1" flipV="1">
            <a:off x="6373019" y="1916906"/>
            <a:ext cx="1800225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3660" name="Rectangle 108"/>
          <p:cNvSpPr>
            <a:spLocks noChangeArrowheads="1"/>
          </p:cNvSpPr>
          <p:nvPr/>
        </p:nvSpPr>
        <p:spPr bwMode="auto">
          <a:xfrm>
            <a:off x="7380288" y="422116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/28</a:t>
            </a:r>
          </a:p>
        </p:txBody>
      </p:sp>
      <p:sp>
        <p:nvSpPr>
          <p:cNvPr id="23661" name="Rectangle 109"/>
          <p:cNvSpPr>
            <a:spLocks noChangeArrowheads="1"/>
          </p:cNvSpPr>
          <p:nvPr/>
        </p:nvSpPr>
        <p:spPr bwMode="auto">
          <a:xfrm>
            <a:off x="6877050" y="15573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/28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0538" y="5330825"/>
            <a:ext cx="798513" cy="663575"/>
          </a:xfrm>
          <a:prstGeom prst="rect">
            <a:avLst/>
          </a:prstGeom>
          <a:noFill/>
        </p:spPr>
      </p:pic>
      <p:pic>
        <p:nvPicPr>
          <p:cNvPr id="97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50825" y="5330825"/>
            <a:ext cx="798513" cy="663575"/>
          </a:xfrm>
          <a:prstGeom prst="rect">
            <a:avLst/>
          </a:prstGeom>
          <a:noFill/>
        </p:spPr>
      </p:pic>
      <p:sp>
        <p:nvSpPr>
          <p:cNvPr id="98" name="Freeform 50"/>
          <p:cNvSpPr>
            <a:spLocks/>
          </p:cNvSpPr>
          <p:nvPr/>
        </p:nvSpPr>
        <p:spPr bwMode="auto">
          <a:xfrm>
            <a:off x="3281363" y="6124575"/>
            <a:ext cx="2333139" cy="187325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726" y="0"/>
              </a:cxn>
              <a:cxn ang="0">
                <a:pos x="545" y="46"/>
              </a:cxn>
              <a:cxn ang="0">
                <a:pos x="1044" y="0"/>
              </a:cxn>
              <a:cxn ang="0">
                <a:pos x="363" y="91"/>
              </a:cxn>
              <a:cxn ang="0">
                <a:pos x="499" y="46"/>
              </a:cxn>
              <a:cxn ang="0">
                <a:pos x="0" y="91"/>
              </a:cxn>
            </a:cxnLst>
            <a:rect l="0" t="0" r="r" b="b"/>
            <a:pathLst>
              <a:path w="1044" h="91">
                <a:moveTo>
                  <a:pt x="0" y="91"/>
                </a:moveTo>
                <a:lnTo>
                  <a:pt x="726" y="0"/>
                </a:lnTo>
                <a:lnTo>
                  <a:pt x="545" y="46"/>
                </a:lnTo>
                <a:lnTo>
                  <a:pt x="1044" y="0"/>
                </a:lnTo>
                <a:lnTo>
                  <a:pt x="363" y="91"/>
                </a:lnTo>
                <a:lnTo>
                  <a:pt x="499" y="46"/>
                </a:lnTo>
                <a:lnTo>
                  <a:pt x="0" y="91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n-AU"/>
          </a:p>
        </p:txBody>
      </p:sp>
      <p:grpSp>
        <p:nvGrpSpPr>
          <p:cNvPr id="99" name="Group 51"/>
          <p:cNvGrpSpPr>
            <a:grpSpLocks/>
          </p:cNvGrpSpPr>
          <p:nvPr/>
        </p:nvGrpSpPr>
        <p:grpSpPr bwMode="auto">
          <a:xfrm>
            <a:off x="2051050" y="5330825"/>
            <a:ext cx="4930775" cy="1404938"/>
            <a:chOff x="1331" y="886"/>
            <a:chExt cx="3106" cy="2952"/>
          </a:xfrm>
        </p:grpSpPr>
        <p:sp>
          <p:nvSpPr>
            <p:cNvPr id="100" name="Line 52"/>
            <p:cNvSpPr>
              <a:spLocks noChangeShapeType="1"/>
            </p:cNvSpPr>
            <p:nvPr/>
          </p:nvSpPr>
          <p:spPr bwMode="auto">
            <a:xfrm rot="5400000" flipV="1">
              <a:off x="2963" y="2364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  <p:sp>
          <p:nvSpPr>
            <p:cNvPr id="101" name="Line 53"/>
            <p:cNvSpPr>
              <a:spLocks noChangeShapeType="1"/>
            </p:cNvSpPr>
            <p:nvPr/>
          </p:nvSpPr>
          <p:spPr bwMode="auto">
            <a:xfrm rot="5400000" flipV="1">
              <a:off x="-136" y="2353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</p:grpSp>
      <p:sp>
        <p:nvSpPr>
          <p:cNvPr id="102" name="Line 54"/>
          <p:cNvSpPr>
            <a:spLocks noChangeShapeType="1"/>
          </p:cNvSpPr>
          <p:nvPr/>
        </p:nvSpPr>
        <p:spPr bwMode="auto">
          <a:xfrm flipH="1">
            <a:off x="981075" y="5697538"/>
            <a:ext cx="10890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03" name="Rectangle 55"/>
          <p:cNvSpPr>
            <a:spLocks noChangeArrowheads="1"/>
          </p:cNvSpPr>
          <p:nvPr/>
        </p:nvSpPr>
        <p:spPr bwMode="auto">
          <a:xfrm>
            <a:off x="119063" y="5956300"/>
            <a:ext cx="1069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10.1.1.1/28</a:t>
            </a:r>
          </a:p>
        </p:txBody>
      </p:sp>
      <p:sp>
        <p:nvSpPr>
          <p:cNvPr id="104" name="Line 56"/>
          <p:cNvSpPr>
            <a:spLocks noChangeShapeType="1"/>
          </p:cNvSpPr>
          <p:nvPr/>
        </p:nvSpPr>
        <p:spPr bwMode="auto">
          <a:xfrm>
            <a:off x="6958013" y="5697538"/>
            <a:ext cx="11525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05" name="Rectangle 58"/>
          <p:cNvSpPr>
            <a:spLocks noChangeArrowheads="1"/>
          </p:cNvSpPr>
          <p:nvPr/>
        </p:nvSpPr>
        <p:spPr bwMode="auto">
          <a:xfrm>
            <a:off x="2014538" y="643731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10.1.1.100/28</a:t>
            </a:r>
          </a:p>
        </p:txBody>
      </p:sp>
      <p:sp>
        <p:nvSpPr>
          <p:cNvPr id="106" name="Rectangle 59"/>
          <p:cNvSpPr>
            <a:spLocks noChangeArrowheads="1"/>
          </p:cNvSpPr>
          <p:nvPr/>
        </p:nvSpPr>
        <p:spPr bwMode="auto">
          <a:xfrm>
            <a:off x="2892425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10.1.1.129/30</a:t>
            </a:r>
          </a:p>
        </p:txBody>
      </p:sp>
      <p:sp>
        <p:nvSpPr>
          <p:cNvPr id="107" name="Rectangle 60"/>
          <p:cNvSpPr>
            <a:spLocks noChangeArrowheads="1"/>
          </p:cNvSpPr>
          <p:nvPr/>
        </p:nvSpPr>
        <p:spPr bwMode="auto">
          <a:xfrm>
            <a:off x="4565650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10.1.1.130/30</a:t>
            </a:r>
          </a:p>
        </p:txBody>
      </p:sp>
      <p:sp>
        <p:nvSpPr>
          <p:cNvPr id="108" name="Rectangle 61"/>
          <p:cNvSpPr>
            <a:spLocks noChangeArrowheads="1"/>
          </p:cNvSpPr>
          <p:nvPr/>
        </p:nvSpPr>
        <p:spPr bwMode="auto">
          <a:xfrm>
            <a:off x="5681663" y="643731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10.1.1.200/25</a:t>
            </a:r>
          </a:p>
        </p:txBody>
      </p:sp>
      <p:sp>
        <p:nvSpPr>
          <p:cNvPr id="109" name="Rectangle 62"/>
          <p:cNvSpPr>
            <a:spLocks noChangeArrowheads="1"/>
          </p:cNvSpPr>
          <p:nvPr/>
        </p:nvSpPr>
        <p:spPr bwMode="auto">
          <a:xfrm>
            <a:off x="7629525" y="5956300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10.1.1.201/25</a:t>
            </a:r>
          </a:p>
        </p:txBody>
      </p:sp>
      <p:sp>
        <p:nvSpPr>
          <p:cNvPr id="110" name="Rectangle 65"/>
          <p:cNvSpPr>
            <a:spLocks noChangeArrowheads="1"/>
          </p:cNvSpPr>
          <p:nvPr/>
        </p:nvSpPr>
        <p:spPr bwMode="auto">
          <a:xfrm>
            <a:off x="508851" y="5410200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Bill</a:t>
            </a:r>
          </a:p>
        </p:txBody>
      </p:sp>
      <p:sp>
        <p:nvSpPr>
          <p:cNvPr id="111" name="Rectangle 66"/>
          <p:cNvSpPr>
            <a:spLocks noChangeArrowheads="1"/>
          </p:cNvSpPr>
          <p:nvPr/>
        </p:nvSpPr>
        <p:spPr bwMode="auto">
          <a:xfrm>
            <a:off x="8233877" y="5410200"/>
            <a:ext cx="4603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Alice</a:t>
            </a:r>
          </a:p>
        </p:txBody>
      </p:sp>
      <p:pic>
        <p:nvPicPr>
          <p:cNvPr id="112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86038" y="5936456"/>
            <a:ext cx="762000" cy="534988"/>
          </a:xfrm>
          <a:prstGeom prst="rect">
            <a:avLst/>
          </a:prstGeom>
          <a:noFill/>
        </p:spPr>
      </p:pic>
      <p:sp>
        <p:nvSpPr>
          <p:cNvPr id="113" name="Rectangle 64"/>
          <p:cNvSpPr>
            <a:spLocks noChangeArrowheads="1"/>
          </p:cNvSpPr>
          <p:nvPr/>
        </p:nvSpPr>
        <p:spPr bwMode="auto">
          <a:xfrm>
            <a:off x="2538899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>
                <a:solidFill>
                  <a:schemeClr val="hlink"/>
                </a:solidFill>
                <a:latin typeface="+mj-lt"/>
              </a:rPr>
              <a:t>A</a:t>
            </a:r>
          </a:p>
        </p:txBody>
      </p:sp>
      <p:pic>
        <p:nvPicPr>
          <p:cNvPr id="114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14502" y="5936456"/>
            <a:ext cx="762000" cy="534988"/>
          </a:xfrm>
          <a:prstGeom prst="rect">
            <a:avLst/>
          </a:prstGeom>
          <a:noFill/>
        </p:spPr>
      </p:pic>
      <p:sp>
        <p:nvSpPr>
          <p:cNvPr id="115" name="Rectangle 114"/>
          <p:cNvSpPr>
            <a:spLocks noChangeArrowheads="1"/>
          </p:cNvSpPr>
          <p:nvPr/>
        </p:nvSpPr>
        <p:spPr bwMode="auto">
          <a:xfrm>
            <a:off x="5567363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 dirty="0" smtClean="0">
                <a:solidFill>
                  <a:schemeClr val="hlink"/>
                </a:solidFill>
                <a:latin typeface="+mj-lt"/>
              </a:rPr>
              <a:t>B</a:t>
            </a:r>
            <a:endParaRPr lang="en-AU" sz="1400" b="1" i="0" dirty="0">
              <a:solidFill>
                <a:schemeClr val="hlink"/>
              </a:solidFill>
              <a:latin typeface="+mj-lt"/>
            </a:endParaRPr>
          </a:p>
        </p:txBody>
      </p:sp>
      <p:sp>
        <p:nvSpPr>
          <p:cNvPr id="116" name="Line 49"/>
          <p:cNvSpPr>
            <a:spLocks noChangeShapeType="1"/>
          </p:cNvSpPr>
          <p:nvPr/>
        </p:nvSpPr>
        <p:spPr bwMode="auto">
          <a:xfrm rot="10800000" flipV="1">
            <a:off x="2022475" y="6192838"/>
            <a:ext cx="563563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17" name="Line 57"/>
          <p:cNvSpPr>
            <a:spLocks noChangeShapeType="1"/>
          </p:cNvSpPr>
          <p:nvPr/>
        </p:nvSpPr>
        <p:spPr bwMode="auto">
          <a:xfrm rot="-10800000" flipH="1" flipV="1">
            <a:off x="6380163" y="6192838"/>
            <a:ext cx="563562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26718" name="Rectangle 9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Pie Problem Solving</a:t>
            </a:r>
          </a:p>
        </p:txBody>
      </p:sp>
      <p:sp>
        <p:nvSpPr>
          <p:cNvPr id="26719" name="Rectangle 9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25538"/>
            <a:ext cx="4229100" cy="4103687"/>
          </a:xfrm>
        </p:spPr>
        <p:txBody>
          <a:bodyPr>
            <a:normAutofit fontScale="92500" lnSpcReduction="20000"/>
          </a:bodyPr>
          <a:lstStyle/>
          <a:p>
            <a:pPr marL="457200" indent="-457200"/>
            <a:r>
              <a:rPr lang="en-AU" sz="2000" dirty="0"/>
              <a:t>This highlights two problems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en-AU" sz="2000" u="sng" dirty="0"/>
              <a:t>Mismatched Subnets</a:t>
            </a:r>
          </a:p>
          <a:p>
            <a:pPr marL="838200" lvl="1" indent="-381000"/>
            <a:r>
              <a:rPr lang="en-AU" sz="1800" dirty="0"/>
              <a:t>10.1.1.1 &amp; .100 are not on the same /28 subnet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en-AU" sz="2000" u="sng" dirty="0"/>
              <a:t>Overlapping Subnets</a:t>
            </a:r>
          </a:p>
          <a:p>
            <a:pPr marL="838200" lvl="1" indent="-381000"/>
            <a:r>
              <a:rPr lang="en-AU" sz="1800" dirty="0"/>
              <a:t>10.1.1.200 &amp; .201 are on the 10.1.1.</a:t>
            </a:r>
            <a:r>
              <a:rPr lang="en-AU" sz="1800" b="1" dirty="0"/>
              <a:t>128</a:t>
            </a:r>
            <a:r>
              <a:rPr lang="en-AU" sz="1800" dirty="0"/>
              <a:t>/25 subnet</a:t>
            </a:r>
          </a:p>
          <a:p>
            <a:pPr marL="838200" lvl="1" indent="-381000"/>
            <a:r>
              <a:rPr lang="en-AU" sz="1800" dirty="0"/>
              <a:t>10.1.1.129 &amp; .130 are on the 10.1.1.</a:t>
            </a:r>
            <a:r>
              <a:rPr lang="en-AU" sz="1800" b="1" dirty="0"/>
              <a:t>128</a:t>
            </a:r>
            <a:r>
              <a:rPr lang="en-AU" sz="1800" dirty="0"/>
              <a:t>/30 subnet</a:t>
            </a:r>
          </a:p>
          <a:p>
            <a:pPr marL="838200" lvl="1" indent="-381000"/>
            <a:r>
              <a:rPr lang="en-AU" sz="1800" dirty="0"/>
              <a:t>These subnets overlap, indicating that </a:t>
            </a:r>
            <a:r>
              <a:rPr lang="en-AU" sz="1800" i="1" dirty="0"/>
              <a:t>whoever designed this network didn’t follow the rules of pie-cutting</a:t>
            </a:r>
          </a:p>
          <a:p>
            <a:pPr marL="838200" lvl="1" indent="-381000"/>
            <a:endParaRPr lang="en-AU" sz="1800" dirty="0"/>
          </a:p>
        </p:txBody>
      </p:sp>
      <p:sp>
        <p:nvSpPr>
          <p:cNvPr id="26686" name="Oval 62"/>
          <p:cNvSpPr>
            <a:spLocks noChangeArrowheads="1"/>
          </p:cNvSpPr>
          <p:nvPr/>
        </p:nvSpPr>
        <p:spPr bwMode="auto">
          <a:xfrm>
            <a:off x="4932363" y="1258888"/>
            <a:ext cx="3887787" cy="3887787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6687" name="Rectangle 63"/>
          <p:cNvSpPr>
            <a:spLocks noChangeArrowheads="1"/>
          </p:cNvSpPr>
          <p:nvPr/>
        </p:nvSpPr>
        <p:spPr bwMode="auto">
          <a:xfrm>
            <a:off x="6884988" y="101282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26688" name="Rectangle 64"/>
          <p:cNvSpPr>
            <a:spLocks noChangeArrowheads="1"/>
          </p:cNvSpPr>
          <p:nvPr/>
        </p:nvSpPr>
        <p:spPr bwMode="auto">
          <a:xfrm>
            <a:off x="6648450" y="5148263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129</a:t>
            </a:r>
          </a:p>
        </p:txBody>
      </p:sp>
      <p:sp>
        <p:nvSpPr>
          <p:cNvPr id="26689" name="Line 65"/>
          <p:cNvSpPr>
            <a:spLocks noChangeShapeType="1"/>
          </p:cNvSpPr>
          <p:nvPr/>
        </p:nvSpPr>
        <p:spPr bwMode="auto">
          <a:xfrm flipV="1">
            <a:off x="6877050" y="1187450"/>
            <a:ext cx="0" cy="3887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6690" name="Line 66"/>
          <p:cNvSpPr>
            <a:spLocks noChangeShapeType="1"/>
          </p:cNvSpPr>
          <p:nvPr/>
        </p:nvSpPr>
        <p:spPr bwMode="auto">
          <a:xfrm flipV="1">
            <a:off x="6877050" y="1116013"/>
            <a:ext cx="0" cy="417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6691" name="Rectangle 67"/>
          <p:cNvSpPr>
            <a:spLocks noChangeArrowheads="1"/>
          </p:cNvSpPr>
          <p:nvPr/>
        </p:nvSpPr>
        <p:spPr bwMode="auto">
          <a:xfrm>
            <a:off x="8855075" y="320357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64</a:t>
            </a:r>
          </a:p>
        </p:txBody>
      </p:sp>
      <p:sp>
        <p:nvSpPr>
          <p:cNvPr id="26692" name="Rectangle 68"/>
          <p:cNvSpPr>
            <a:spLocks noChangeArrowheads="1"/>
          </p:cNvSpPr>
          <p:nvPr/>
        </p:nvSpPr>
        <p:spPr bwMode="auto">
          <a:xfrm>
            <a:off x="8243888" y="45720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96</a:t>
            </a:r>
          </a:p>
        </p:txBody>
      </p:sp>
      <p:sp>
        <p:nvSpPr>
          <p:cNvPr id="26693" name="Line 69"/>
          <p:cNvSpPr>
            <a:spLocks noChangeShapeType="1"/>
          </p:cNvSpPr>
          <p:nvPr/>
        </p:nvSpPr>
        <p:spPr bwMode="auto">
          <a:xfrm>
            <a:off x="6877050" y="3203575"/>
            <a:ext cx="782638" cy="1782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6694" name="Line 70"/>
          <p:cNvSpPr>
            <a:spLocks noChangeShapeType="1"/>
          </p:cNvSpPr>
          <p:nvPr/>
        </p:nvSpPr>
        <p:spPr bwMode="auto">
          <a:xfrm flipH="1">
            <a:off x="6623050" y="3201988"/>
            <a:ext cx="254000" cy="191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6695" name="Rectangle 71"/>
          <p:cNvSpPr>
            <a:spLocks noChangeArrowheads="1"/>
          </p:cNvSpPr>
          <p:nvPr/>
        </p:nvSpPr>
        <p:spPr bwMode="auto">
          <a:xfrm>
            <a:off x="6581775" y="4868863"/>
            <a:ext cx="342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900" i="0"/>
              <a:t>/30</a:t>
            </a:r>
          </a:p>
        </p:txBody>
      </p:sp>
      <p:sp>
        <p:nvSpPr>
          <p:cNvPr id="26696" name="Rectangle 72"/>
          <p:cNvSpPr>
            <a:spLocks noChangeArrowheads="1"/>
          </p:cNvSpPr>
          <p:nvPr/>
        </p:nvSpPr>
        <p:spPr bwMode="auto">
          <a:xfrm>
            <a:off x="7561263" y="500380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112</a:t>
            </a:r>
          </a:p>
        </p:txBody>
      </p:sp>
      <p:sp>
        <p:nvSpPr>
          <p:cNvPr id="26697" name="Rectangle 73"/>
          <p:cNvSpPr>
            <a:spLocks noChangeArrowheads="1"/>
          </p:cNvSpPr>
          <p:nvPr/>
        </p:nvSpPr>
        <p:spPr bwMode="auto">
          <a:xfrm>
            <a:off x="8101013" y="479742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100</a:t>
            </a:r>
          </a:p>
        </p:txBody>
      </p:sp>
      <p:sp>
        <p:nvSpPr>
          <p:cNvPr id="26698" name="Rectangle 74"/>
          <p:cNvSpPr>
            <a:spLocks noChangeArrowheads="1"/>
          </p:cNvSpPr>
          <p:nvPr/>
        </p:nvSpPr>
        <p:spPr bwMode="auto">
          <a:xfrm>
            <a:off x="6804025" y="5292725"/>
            <a:ext cx="20955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128</a:t>
            </a:r>
          </a:p>
        </p:txBody>
      </p:sp>
      <p:sp>
        <p:nvSpPr>
          <p:cNvPr id="26699" name="Oval 75"/>
          <p:cNvSpPr>
            <a:spLocks noChangeArrowheads="1"/>
          </p:cNvSpPr>
          <p:nvPr/>
        </p:nvSpPr>
        <p:spPr bwMode="auto">
          <a:xfrm>
            <a:off x="6948488" y="126841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6701" name="Oval 77"/>
          <p:cNvSpPr>
            <a:spLocks noChangeArrowheads="1"/>
          </p:cNvSpPr>
          <p:nvPr/>
        </p:nvSpPr>
        <p:spPr bwMode="auto">
          <a:xfrm>
            <a:off x="8020050" y="4652963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6702" name="Oval 78"/>
          <p:cNvSpPr>
            <a:spLocks noChangeArrowheads="1"/>
          </p:cNvSpPr>
          <p:nvPr/>
        </p:nvSpPr>
        <p:spPr bwMode="auto">
          <a:xfrm>
            <a:off x="6734175" y="5068888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6703" name="Oval 79"/>
          <p:cNvSpPr>
            <a:spLocks noChangeArrowheads="1"/>
          </p:cNvSpPr>
          <p:nvPr/>
        </p:nvSpPr>
        <p:spPr bwMode="auto">
          <a:xfrm>
            <a:off x="6643688" y="5070475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6704" name="Oval 80"/>
          <p:cNvSpPr>
            <a:spLocks noChangeArrowheads="1"/>
          </p:cNvSpPr>
          <p:nvPr/>
        </p:nvSpPr>
        <p:spPr bwMode="auto">
          <a:xfrm>
            <a:off x="4995863" y="2852738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6705" name="Oval 81"/>
          <p:cNvSpPr>
            <a:spLocks noChangeArrowheads="1"/>
          </p:cNvSpPr>
          <p:nvPr/>
        </p:nvSpPr>
        <p:spPr bwMode="auto">
          <a:xfrm>
            <a:off x="5003800" y="276542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6706" name="Rectangle 82"/>
          <p:cNvSpPr>
            <a:spLocks noChangeArrowheads="1"/>
          </p:cNvSpPr>
          <p:nvPr/>
        </p:nvSpPr>
        <p:spPr bwMode="auto">
          <a:xfrm>
            <a:off x="4716463" y="27082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201</a:t>
            </a:r>
          </a:p>
        </p:txBody>
      </p:sp>
      <p:sp>
        <p:nvSpPr>
          <p:cNvPr id="26707" name="Rectangle 83"/>
          <p:cNvSpPr>
            <a:spLocks noChangeArrowheads="1"/>
          </p:cNvSpPr>
          <p:nvPr/>
        </p:nvSpPr>
        <p:spPr bwMode="auto">
          <a:xfrm>
            <a:off x="4716463" y="28130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200</a:t>
            </a:r>
          </a:p>
        </p:txBody>
      </p:sp>
      <p:sp>
        <p:nvSpPr>
          <p:cNvPr id="26708" name="Rectangle 84"/>
          <p:cNvSpPr>
            <a:spLocks noChangeArrowheads="1"/>
          </p:cNvSpPr>
          <p:nvPr/>
        </p:nvSpPr>
        <p:spPr bwMode="auto">
          <a:xfrm>
            <a:off x="6988175" y="1125538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</a:t>
            </a:r>
          </a:p>
        </p:txBody>
      </p:sp>
      <p:sp>
        <p:nvSpPr>
          <p:cNvPr id="26709" name="Rectangle 85"/>
          <p:cNvSpPr>
            <a:spLocks noChangeArrowheads="1"/>
          </p:cNvSpPr>
          <p:nvPr/>
        </p:nvSpPr>
        <p:spPr bwMode="auto">
          <a:xfrm>
            <a:off x="5795963" y="321310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/25</a:t>
            </a:r>
          </a:p>
        </p:txBody>
      </p:sp>
      <p:sp>
        <p:nvSpPr>
          <p:cNvPr id="26710" name="Rectangle 86"/>
          <p:cNvSpPr>
            <a:spLocks noChangeArrowheads="1"/>
          </p:cNvSpPr>
          <p:nvPr/>
        </p:nvSpPr>
        <p:spPr bwMode="auto">
          <a:xfrm>
            <a:off x="6516688" y="52609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130</a:t>
            </a:r>
          </a:p>
        </p:txBody>
      </p:sp>
      <p:sp>
        <p:nvSpPr>
          <p:cNvPr id="26711" name="Line 87"/>
          <p:cNvSpPr>
            <a:spLocks noChangeShapeType="1"/>
          </p:cNvSpPr>
          <p:nvPr/>
        </p:nvSpPr>
        <p:spPr bwMode="auto">
          <a:xfrm rot="5400000" flipV="1">
            <a:off x="7920832" y="2159793"/>
            <a:ext cx="0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6712" name="Line 88"/>
          <p:cNvSpPr>
            <a:spLocks noChangeShapeType="1"/>
          </p:cNvSpPr>
          <p:nvPr/>
        </p:nvSpPr>
        <p:spPr bwMode="auto">
          <a:xfrm rot="-5400000">
            <a:off x="6877050" y="1846263"/>
            <a:ext cx="1366837" cy="1366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6713" name="Line 89"/>
          <p:cNvSpPr>
            <a:spLocks noChangeShapeType="1"/>
          </p:cNvSpPr>
          <p:nvPr/>
        </p:nvSpPr>
        <p:spPr bwMode="auto">
          <a:xfrm>
            <a:off x="6877050" y="3213100"/>
            <a:ext cx="1366838" cy="1366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6714" name="Line 90"/>
          <p:cNvSpPr>
            <a:spLocks noChangeShapeType="1"/>
          </p:cNvSpPr>
          <p:nvPr/>
        </p:nvSpPr>
        <p:spPr bwMode="auto">
          <a:xfrm rot="-5400000" flipH="1" flipV="1">
            <a:off x="6373019" y="1916906"/>
            <a:ext cx="1800225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6715" name="Rectangle 91"/>
          <p:cNvSpPr>
            <a:spLocks noChangeArrowheads="1"/>
          </p:cNvSpPr>
          <p:nvPr/>
        </p:nvSpPr>
        <p:spPr bwMode="auto">
          <a:xfrm>
            <a:off x="7380288" y="422116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/28</a:t>
            </a:r>
          </a:p>
        </p:txBody>
      </p:sp>
      <p:sp>
        <p:nvSpPr>
          <p:cNvPr id="26716" name="Rectangle 92"/>
          <p:cNvSpPr>
            <a:spLocks noChangeArrowheads="1"/>
          </p:cNvSpPr>
          <p:nvPr/>
        </p:nvSpPr>
        <p:spPr bwMode="auto">
          <a:xfrm>
            <a:off x="6877050" y="15573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/28</a:t>
            </a:r>
          </a:p>
        </p:txBody>
      </p:sp>
      <p:sp>
        <p:nvSpPr>
          <p:cNvPr id="26717" name="Rectangle 93"/>
          <p:cNvSpPr>
            <a:spLocks noChangeArrowheads="1"/>
          </p:cNvSpPr>
          <p:nvPr/>
        </p:nvSpPr>
        <p:spPr bwMode="auto">
          <a:xfrm>
            <a:off x="7740650" y="1052513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10.1.1.0/24</a:t>
            </a:r>
          </a:p>
        </p:txBody>
      </p:sp>
      <p:sp>
        <p:nvSpPr>
          <p:cNvPr id="26721" name="AutoShape 97"/>
          <p:cNvSpPr>
            <a:spLocks/>
          </p:cNvSpPr>
          <p:nvPr/>
        </p:nvSpPr>
        <p:spPr bwMode="auto">
          <a:xfrm>
            <a:off x="4695826" y="4354513"/>
            <a:ext cx="1368425" cy="936625"/>
          </a:xfrm>
          <a:prstGeom prst="borderCallout1">
            <a:avLst>
              <a:gd name="adj1" fmla="val 12204"/>
              <a:gd name="adj2" fmla="val 105569"/>
              <a:gd name="adj3" fmla="val 66831"/>
              <a:gd name="adj4" fmla="val 141220"/>
            </a:avLst>
          </a:prstGeom>
          <a:solidFill>
            <a:schemeClr val="accent1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AU" sz="1200"/>
              <a:t>Can’t cut off a /30 subnet without first cutting the /25 subnet in half etc</a:t>
            </a:r>
          </a:p>
        </p:txBody>
      </p:sp>
      <p:sp>
        <p:nvSpPr>
          <p:cNvPr id="94" name="AutoShape 97"/>
          <p:cNvSpPr>
            <a:spLocks/>
          </p:cNvSpPr>
          <p:nvPr/>
        </p:nvSpPr>
        <p:spPr bwMode="auto">
          <a:xfrm>
            <a:off x="7110229" y="2701437"/>
            <a:ext cx="1819641" cy="222738"/>
          </a:xfrm>
          <a:prstGeom prst="borderCallout1">
            <a:avLst>
              <a:gd name="adj1" fmla="val -3585"/>
              <a:gd name="adj2" fmla="val 39372"/>
              <a:gd name="adj3" fmla="val -612118"/>
              <a:gd name="adj4" fmla="val -5670"/>
            </a:avLst>
          </a:prstGeom>
          <a:solidFill>
            <a:schemeClr val="accent1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AU" sz="1200" dirty="0" smtClean="0"/>
              <a:t>Not on same subnet</a:t>
            </a:r>
            <a:endParaRPr lang="en-AU" sz="1200" dirty="0"/>
          </a:p>
        </p:txBody>
      </p:sp>
      <p:sp>
        <p:nvSpPr>
          <p:cNvPr id="95" name="AutoShape 97"/>
          <p:cNvSpPr>
            <a:spLocks/>
          </p:cNvSpPr>
          <p:nvPr/>
        </p:nvSpPr>
        <p:spPr bwMode="auto">
          <a:xfrm>
            <a:off x="7110229" y="2701437"/>
            <a:ext cx="1819641" cy="222738"/>
          </a:xfrm>
          <a:prstGeom prst="borderCallout1">
            <a:avLst>
              <a:gd name="adj1" fmla="val 106941"/>
              <a:gd name="adj2" fmla="val 46620"/>
              <a:gd name="adj3" fmla="val 852359"/>
              <a:gd name="adj4" fmla="val 51830"/>
            </a:avLst>
          </a:prstGeom>
          <a:solidFill>
            <a:schemeClr val="accent1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AU" sz="1200" dirty="0" smtClean="0"/>
              <a:t>Not on same subnet</a:t>
            </a:r>
            <a:endParaRPr lang="en-AU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2" name="Rectangle 10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Pie Problem Solving</a:t>
            </a:r>
          </a:p>
        </p:txBody>
      </p:sp>
      <p:sp>
        <p:nvSpPr>
          <p:cNvPr id="27753" name="Rectangle 10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AU" sz="2400"/>
              <a:t>A couple of possible solutions present themselves:</a:t>
            </a:r>
          </a:p>
          <a:p>
            <a:r>
              <a:rPr lang="en-AU" sz="2400" u="sng"/>
              <a:t>Solution 1</a:t>
            </a:r>
          </a:p>
          <a:p>
            <a:pPr lvl="1"/>
            <a:r>
              <a:rPr lang="en-AU" sz="2000"/>
              <a:t>Slice the pie properly, putting 10.1.1.200 &amp; .201 on a /26 subnet, and</a:t>
            </a:r>
          </a:p>
          <a:p>
            <a:pPr lvl="1"/>
            <a:r>
              <a:rPr lang="en-AU" sz="2000"/>
              <a:t>Give 10.1.1.1 and 10.1.1.100 a /25 subnet slice</a:t>
            </a:r>
          </a:p>
          <a:p>
            <a:pPr lvl="1"/>
            <a:endParaRPr lang="en-AU" sz="2000"/>
          </a:p>
          <a:p>
            <a:endParaRPr lang="en-AU" sz="2400"/>
          </a:p>
          <a:p>
            <a:endParaRPr lang="en-AU" sz="2400"/>
          </a:p>
        </p:txBody>
      </p:sp>
      <p:sp>
        <p:nvSpPr>
          <p:cNvPr id="27710" name="Oval 62"/>
          <p:cNvSpPr>
            <a:spLocks noChangeArrowheads="1"/>
          </p:cNvSpPr>
          <p:nvPr/>
        </p:nvSpPr>
        <p:spPr bwMode="auto">
          <a:xfrm>
            <a:off x="4932363" y="1258888"/>
            <a:ext cx="3887787" cy="3887787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7711" name="Rectangle 63"/>
          <p:cNvSpPr>
            <a:spLocks noChangeArrowheads="1"/>
          </p:cNvSpPr>
          <p:nvPr/>
        </p:nvSpPr>
        <p:spPr bwMode="auto">
          <a:xfrm>
            <a:off x="6884988" y="101282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27712" name="Rectangle 64"/>
          <p:cNvSpPr>
            <a:spLocks noChangeArrowheads="1"/>
          </p:cNvSpPr>
          <p:nvPr/>
        </p:nvSpPr>
        <p:spPr bwMode="auto">
          <a:xfrm>
            <a:off x="6648450" y="5148263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129</a:t>
            </a:r>
          </a:p>
        </p:txBody>
      </p:sp>
      <p:sp>
        <p:nvSpPr>
          <p:cNvPr id="27713" name="Line 65"/>
          <p:cNvSpPr>
            <a:spLocks noChangeShapeType="1"/>
          </p:cNvSpPr>
          <p:nvPr/>
        </p:nvSpPr>
        <p:spPr bwMode="auto">
          <a:xfrm flipV="1">
            <a:off x="6877050" y="1187450"/>
            <a:ext cx="0" cy="3887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7714" name="Line 66"/>
          <p:cNvSpPr>
            <a:spLocks noChangeShapeType="1"/>
          </p:cNvSpPr>
          <p:nvPr/>
        </p:nvSpPr>
        <p:spPr bwMode="auto">
          <a:xfrm flipV="1">
            <a:off x="6877050" y="1116013"/>
            <a:ext cx="0" cy="417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7715" name="Line 67"/>
          <p:cNvSpPr>
            <a:spLocks noChangeShapeType="1"/>
          </p:cNvSpPr>
          <p:nvPr/>
        </p:nvSpPr>
        <p:spPr bwMode="auto">
          <a:xfrm rot="5400000" flipV="1">
            <a:off x="5833269" y="2159794"/>
            <a:ext cx="0" cy="20875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7720" name="Line 72"/>
          <p:cNvSpPr>
            <a:spLocks noChangeShapeType="1"/>
          </p:cNvSpPr>
          <p:nvPr/>
        </p:nvSpPr>
        <p:spPr bwMode="auto">
          <a:xfrm flipH="1">
            <a:off x="6469063" y="3203575"/>
            <a:ext cx="407987" cy="1916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7721" name="Line 73"/>
          <p:cNvSpPr>
            <a:spLocks noChangeShapeType="1"/>
          </p:cNvSpPr>
          <p:nvPr/>
        </p:nvSpPr>
        <p:spPr bwMode="auto">
          <a:xfrm flipH="1">
            <a:off x="6623050" y="3201988"/>
            <a:ext cx="254000" cy="191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7722" name="Rectangle 74"/>
          <p:cNvSpPr>
            <a:spLocks noChangeArrowheads="1"/>
          </p:cNvSpPr>
          <p:nvPr/>
        </p:nvSpPr>
        <p:spPr bwMode="auto">
          <a:xfrm>
            <a:off x="6581775" y="4868863"/>
            <a:ext cx="342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900" i="0"/>
              <a:t>/30</a:t>
            </a:r>
          </a:p>
        </p:txBody>
      </p:sp>
      <p:sp>
        <p:nvSpPr>
          <p:cNvPr id="27724" name="Rectangle 76"/>
          <p:cNvSpPr>
            <a:spLocks noChangeArrowheads="1"/>
          </p:cNvSpPr>
          <p:nvPr/>
        </p:nvSpPr>
        <p:spPr bwMode="auto">
          <a:xfrm>
            <a:off x="8101013" y="479742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100</a:t>
            </a:r>
          </a:p>
        </p:txBody>
      </p:sp>
      <p:sp>
        <p:nvSpPr>
          <p:cNvPr id="27725" name="Rectangle 77"/>
          <p:cNvSpPr>
            <a:spLocks noChangeArrowheads="1"/>
          </p:cNvSpPr>
          <p:nvPr/>
        </p:nvSpPr>
        <p:spPr bwMode="auto">
          <a:xfrm>
            <a:off x="6804025" y="5292725"/>
            <a:ext cx="20955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128</a:t>
            </a:r>
          </a:p>
        </p:txBody>
      </p:sp>
      <p:sp>
        <p:nvSpPr>
          <p:cNvPr id="27726" name="Oval 78"/>
          <p:cNvSpPr>
            <a:spLocks noChangeArrowheads="1"/>
          </p:cNvSpPr>
          <p:nvPr/>
        </p:nvSpPr>
        <p:spPr bwMode="auto">
          <a:xfrm>
            <a:off x="6948488" y="126841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7728" name="Oval 80"/>
          <p:cNvSpPr>
            <a:spLocks noChangeArrowheads="1"/>
          </p:cNvSpPr>
          <p:nvPr/>
        </p:nvSpPr>
        <p:spPr bwMode="auto">
          <a:xfrm>
            <a:off x="8020050" y="4652963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7729" name="Oval 81"/>
          <p:cNvSpPr>
            <a:spLocks noChangeArrowheads="1"/>
          </p:cNvSpPr>
          <p:nvPr/>
        </p:nvSpPr>
        <p:spPr bwMode="auto">
          <a:xfrm>
            <a:off x="6734175" y="5068888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7730" name="Oval 82"/>
          <p:cNvSpPr>
            <a:spLocks noChangeArrowheads="1"/>
          </p:cNvSpPr>
          <p:nvPr/>
        </p:nvSpPr>
        <p:spPr bwMode="auto">
          <a:xfrm>
            <a:off x="6643688" y="5070475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7731" name="Oval 83"/>
          <p:cNvSpPr>
            <a:spLocks noChangeArrowheads="1"/>
          </p:cNvSpPr>
          <p:nvPr/>
        </p:nvSpPr>
        <p:spPr bwMode="auto">
          <a:xfrm>
            <a:off x="4995863" y="2852738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7732" name="Oval 84"/>
          <p:cNvSpPr>
            <a:spLocks noChangeArrowheads="1"/>
          </p:cNvSpPr>
          <p:nvPr/>
        </p:nvSpPr>
        <p:spPr bwMode="auto">
          <a:xfrm>
            <a:off x="5003800" y="276542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7733" name="Rectangle 85"/>
          <p:cNvSpPr>
            <a:spLocks noChangeArrowheads="1"/>
          </p:cNvSpPr>
          <p:nvPr/>
        </p:nvSpPr>
        <p:spPr bwMode="auto">
          <a:xfrm>
            <a:off x="4716463" y="27082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201</a:t>
            </a:r>
          </a:p>
        </p:txBody>
      </p:sp>
      <p:sp>
        <p:nvSpPr>
          <p:cNvPr id="27734" name="Rectangle 86"/>
          <p:cNvSpPr>
            <a:spLocks noChangeArrowheads="1"/>
          </p:cNvSpPr>
          <p:nvPr/>
        </p:nvSpPr>
        <p:spPr bwMode="auto">
          <a:xfrm>
            <a:off x="4716463" y="28130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200</a:t>
            </a:r>
          </a:p>
        </p:txBody>
      </p:sp>
      <p:sp>
        <p:nvSpPr>
          <p:cNvPr id="27735" name="Rectangle 87"/>
          <p:cNvSpPr>
            <a:spLocks noChangeArrowheads="1"/>
          </p:cNvSpPr>
          <p:nvPr/>
        </p:nvSpPr>
        <p:spPr bwMode="auto">
          <a:xfrm>
            <a:off x="6988175" y="1125538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</a:t>
            </a:r>
          </a:p>
        </p:txBody>
      </p:sp>
      <p:sp>
        <p:nvSpPr>
          <p:cNvPr id="27737" name="Rectangle 89"/>
          <p:cNvSpPr>
            <a:spLocks noChangeArrowheads="1"/>
          </p:cNvSpPr>
          <p:nvPr/>
        </p:nvSpPr>
        <p:spPr bwMode="auto">
          <a:xfrm>
            <a:off x="5724525" y="2276475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/26</a:t>
            </a:r>
          </a:p>
        </p:txBody>
      </p:sp>
      <p:sp>
        <p:nvSpPr>
          <p:cNvPr id="27738" name="Rectangle 90"/>
          <p:cNvSpPr>
            <a:spLocks noChangeArrowheads="1"/>
          </p:cNvSpPr>
          <p:nvPr/>
        </p:nvSpPr>
        <p:spPr bwMode="auto">
          <a:xfrm>
            <a:off x="6516688" y="52609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130</a:t>
            </a:r>
          </a:p>
        </p:txBody>
      </p:sp>
      <p:sp>
        <p:nvSpPr>
          <p:cNvPr id="27739" name="Line 91"/>
          <p:cNvSpPr>
            <a:spLocks noChangeShapeType="1"/>
          </p:cNvSpPr>
          <p:nvPr/>
        </p:nvSpPr>
        <p:spPr bwMode="auto">
          <a:xfrm rot="-5400000">
            <a:off x="5510213" y="3213100"/>
            <a:ext cx="1366838" cy="13668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7740" name="Line 92"/>
          <p:cNvSpPr>
            <a:spLocks noChangeShapeType="1"/>
          </p:cNvSpPr>
          <p:nvPr/>
        </p:nvSpPr>
        <p:spPr bwMode="auto">
          <a:xfrm rot="-5400000" flipH="1" flipV="1">
            <a:off x="5580856" y="3717132"/>
            <a:ext cx="1800225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7741" name="Rectangle 93"/>
          <p:cNvSpPr>
            <a:spLocks noChangeArrowheads="1"/>
          </p:cNvSpPr>
          <p:nvPr/>
        </p:nvSpPr>
        <p:spPr bwMode="auto">
          <a:xfrm>
            <a:off x="4500563" y="313690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192</a:t>
            </a:r>
          </a:p>
        </p:txBody>
      </p:sp>
      <p:sp>
        <p:nvSpPr>
          <p:cNvPr id="27747" name="Rectangle 99"/>
          <p:cNvSpPr>
            <a:spLocks noChangeArrowheads="1"/>
          </p:cNvSpPr>
          <p:nvPr/>
        </p:nvSpPr>
        <p:spPr bwMode="auto">
          <a:xfrm>
            <a:off x="7524750" y="30289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/25</a:t>
            </a:r>
          </a:p>
        </p:txBody>
      </p:sp>
      <p:sp>
        <p:nvSpPr>
          <p:cNvPr id="27751" name="Rectangle 103"/>
          <p:cNvSpPr>
            <a:spLocks noChangeArrowheads="1"/>
          </p:cNvSpPr>
          <p:nvPr/>
        </p:nvSpPr>
        <p:spPr bwMode="auto">
          <a:xfrm>
            <a:off x="7740650" y="1052513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10.1.1.0/24</a:t>
            </a:r>
          </a:p>
        </p:txBody>
      </p:sp>
      <p:pic>
        <p:nvPicPr>
          <p:cNvPr id="89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0538" y="5330825"/>
            <a:ext cx="798513" cy="663575"/>
          </a:xfrm>
          <a:prstGeom prst="rect">
            <a:avLst/>
          </a:prstGeom>
          <a:noFill/>
        </p:spPr>
      </p:pic>
      <p:pic>
        <p:nvPicPr>
          <p:cNvPr id="90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50825" y="5330825"/>
            <a:ext cx="798513" cy="663575"/>
          </a:xfrm>
          <a:prstGeom prst="rect">
            <a:avLst/>
          </a:prstGeom>
          <a:noFill/>
        </p:spPr>
      </p:pic>
      <p:sp>
        <p:nvSpPr>
          <p:cNvPr id="91" name="Freeform 50"/>
          <p:cNvSpPr>
            <a:spLocks/>
          </p:cNvSpPr>
          <p:nvPr/>
        </p:nvSpPr>
        <p:spPr bwMode="auto">
          <a:xfrm>
            <a:off x="3281363" y="6124575"/>
            <a:ext cx="2333139" cy="187325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726" y="0"/>
              </a:cxn>
              <a:cxn ang="0">
                <a:pos x="545" y="46"/>
              </a:cxn>
              <a:cxn ang="0">
                <a:pos x="1044" y="0"/>
              </a:cxn>
              <a:cxn ang="0">
                <a:pos x="363" y="91"/>
              </a:cxn>
              <a:cxn ang="0">
                <a:pos x="499" y="46"/>
              </a:cxn>
              <a:cxn ang="0">
                <a:pos x="0" y="91"/>
              </a:cxn>
            </a:cxnLst>
            <a:rect l="0" t="0" r="r" b="b"/>
            <a:pathLst>
              <a:path w="1044" h="91">
                <a:moveTo>
                  <a:pt x="0" y="91"/>
                </a:moveTo>
                <a:lnTo>
                  <a:pt x="726" y="0"/>
                </a:lnTo>
                <a:lnTo>
                  <a:pt x="545" y="46"/>
                </a:lnTo>
                <a:lnTo>
                  <a:pt x="1044" y="0"/>
                </a:lnTo>
                <a:lnTo>
                  <a:pt x="363" y="91"/>
                </a:lnTo>
                <a:lnTo>
                  <a:pt x="499" y="46"/>
                </a:lnTo>
                <a:lnTo>
                  <a:pt x="0" y="91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n-AU"/>
          </a:p>
        </p:txBody>
      </p:sp>
      <p:grpSp>
        <p:nvGrpSpPr>
          <p:cNvPr id="92" name="Group 51"/>
          <p:cNvGrpSpPr>
            <a:grpSpLocks/>
          </p:cNvGrpSpPr>
          <p:nvPr/>
        </p:nvGrpSpPr>
        <p:grpSpPr bwMode="auto">
          <a:xfrm>
            <a:off x="2051050" y="5330825"/>
            <a:ext cx="4930775" cy="1404938"/>
            <a:chOff x="1331" y="886"/>
            <a:chExt cx="3106" cy="2952"/>
          </a:xfrm>
        </p:grpSpPr>
        <p:sp>
          <p:nvSpPr>
            <p:cNvPr id="93" name="Line 52"/>
            <p:cNvSpPr>
              <a:spLocks noChangeShapeType="1"/>
            </p:cNvSpPr>
            <p:nvPr/>
          </p:nvSpPr>
          <p:spPr bwMode="auto">
            <a:xfrm rot="5400000" flipV="1">
              <a:off x="2963" y="2364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  <p:sp>
          <p:nvSpPr>
            <p:cNvPr id="94" name="Line 53"/>
            <p:cNvSpPr>
              <a:spLocks noChangeShapeType="1"/>
            </p:cNvSpPr>
            <p:nvPr/>
          </p:nvSpPr>
          <p:spPr bwMode="auto">
            <a:xfrm rot="5400000" flipV="1">
              <a:off x="-136" y="2353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</p:grpSp>
      <p:sp>
        <p:nvSpPr>
          <p:cNvPr id="95" name="Line 54"/>
          <p:cNvSpPr>
            <a:spLocks noChangeShapeType="1"/>
          </p:cNvSpPr>
          <p:nvPr/>
        </p:nvSpPr>
        <p:spPr bwMode="auto">
          <a:xfrm flipH="1">
            <a:off x="981075" y="5697538"/>
            <a:ext cx="10890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96" name="Rectangle 55"/>
          <p:cNvSpPr>
            <a:spLocks noChangeArrowheads="1"/>
          </p:cNvSpPr>
          <p:nvPr/>
        </p:nvSpPr>
        <p:spPr bwMode="auto">
          <a:xfrm>
            <a:off x="119063" y="5956300"/>
            <a:ext cx="10791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 dirty="0" smtClean="0">
                <a:solidFill>
                  <a:srgbClr val="660066"/>
                </a:solidFill>
              </a:rPr>
              <a:t>10.1.1.1/</a:t>
            </a:r>
            <a:r>
              <a:rPr lang="en-AU" sz="1400" b="1" i="0" dirty="0" smtClean="0">
                <a:solidFill>
                  <a:srgbClr val="FF0000"/>
                </a:solidFill>
              </a:rPr>
              <a:t>25</a:t>
            </a:r>
            <a:endParaRPr lang="en-AU" sz="1400" b="1" i="0" dirty="0">
              <a:solidFill>
                <a:srgbClr val="FF0000"/>
              </a:solidFill>
            </a:endParaRPr>
          </a:p>
        </p:txBody>
      </p:sp>
      <p:sp>
        <p:nvSpPr>
          <p:cNvPr id="97" name="Line 56"/>
          <p:cNvSpPr>
            <a:spLocks noChangeShapeType="1"/>
          </p:cNvSpPr>
          <p:nvPr/>
        </p:nvSpPr>
        <p:spPr bwMode="auto">
          <a:xfrm>
            <a:off x="6958013" y="5697538"/>
            <a:ext cx="11525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98" name="Rectangle 58"/>
          <p:cNvSpPr>
            <a:spLocks noChangeArrowheads="1"/>
          </p:cNvSpPr>
          <p:nvPr/>
        </p:nvSpPr>
        <p:spPr bwMode="auto">
          <a:xfrm>
            <a:off x="2014538" y="6437313"/>
            <a:ext cx="12779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 dirty="0" smtClean="0">
                <a:solidFill>
                  <a:srgbClr val="660066"/>
                </a:solidFill>
              </a:rPr>
              <a:t>10.1.1.100/</a:t>
            </a:r>
            <a:r>
              <a:rPr lang="en-AU" sz="1400" b="1" i="0" dirty="0" smtClean="0">
                <a:solidFill>
                  <a:srgbClr val="FF0000"/>
                </a:solidFill>
              </a:rPr>
              <a:t>25</a:t>
            </a:r>
            <a:endParaRPr lang="en-AU" sz="1400" b="1" i="0" dirty="0">
              <a:solidFill>
                <a:srgbClr val="FF0000"/>
              </a:solidFill>
            </a:endParaRPr>
          </a:p>
        </p:txBody>
      </p:sp>
      <p:sp>
        <p:nvSpPr>
          <p:cNvPr id="99" name="Rectangle 59"/>
          <p:cNvSpPr>
            <a:spLocks noChangeArrowheads="1"/>
          </p:cNvSpPr>
          <p:nvPr/>
        </p:nvSpPr>
        <p:spPr bwMode="auto">
          <a:xfrm>
            <a:off x="2892425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10.1.1.129/30</a:t>
            </a:r>
          </a:p>
        </p:txBody>
      </p:sp>
      <p:sp>
        <p:nvSpPr>
          <p:cNvPr id="100" name="Rectangle 60"/>
          <p:cNvSpPr>
            <a:spLocks noChangeArrowheads="1"/>
          </p:cNvSpPr>
          <p:nvPr/>
        </p:nvSpPr>
        <p:spPr bwMode="auto">
          <a:xfrm>
            <a:off x="4565650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10.1.1.130/30</a:t>
            </a:r>
          </a:p>
        </p:txBody>
      </p:sp>
      <p:sp>
        <p:nvSpPr>
          <p:cNvPr id="101" name="Rectangle 61"/>
          <p:cNvSpPr>
            <a:spLocks noChangeArrowheads="1"/>
          </p:cNvSpPr>
          <p:nvPr/>
        </p:nvSpPr>
        <p:spPr bwMode="auto">
          <a:xfrm>
            <a:off x="5670576" y="6437313"/>
            <a:ext cx="12779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 dirty="0" smtClean="0">
                <a:solidFill>
                  <a:srgbClr val="660066"/>
                </a:solidFill>
              </a:rPr>
              <a:t>10.1.1.200/</a:t>
            </a:r>
            <a:r>
              <a:rPr lang="en-AU" sz="1400" b="1" i="0" dirty="0" smtClean="0">
                <a:solidFill>
                  <a:srgbClr val="FF0000"/>
                </a:solidFill>
              </a:rPr>
              <a:t>26</a:t>
            </a:r>
            <a:endParaRPr lang="en-AU" sz="1400" b="1" i="0" dirty="0">
              <a:solidFill>
                <a:srgbClr val="FF0000"/>
              </a:solidFill>
            </a:endParaRPr>
          </a:p>
        </p:txBody>
      </p:sp>
      <p:sp>
        <p:nvSpPr>
          <p:cNvPr id="102" name="Rectangle 62"/>
          <p:cNvSpPr>
            <a:spLocks noChangeArrowheads="1"/>
          </p:cNvSpPr>
          <p:nvPr/>
        </p:nvSpPr>
        <p:spPr bwMode="auto">
          <a:xfrm>
            <a:off x="7618438" y="5956300"/>
            <a:ext cx="12779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 dirty="0" smtClean="0">
                <a:solidFill>
                  <a:srgbClr val="660066"/>
                </a:solidFill>
              </a:rPr>
              <a:t>10.1.1.201/</a:t>
            </a:r>
            <a:r>
              <a:rPr lang="en-AU" sz="1400" b="1" i="0" dirty="0" smtClean="0">
                <a:solidFill>
                  <a:srgbClr val="FF0000"/>
                </a:solidFill>
              </a:rPr>
              <a:t>26</a:t>
            </a:r>
            <a:endParaRPr lang="en-AU" sz="1400" b="1" i="0" dirty="0">
              <a:solidFill>
                <a:srgbClr val="FF0000"/>
              </a:solidFill>
            </a:endParaRPr>
          </a:p>
        </p:txBody>
      </p:sp>
      <p:sp>
        <p:nvSpPr>
          <p:cNvPr id="103" name="Rectangle 65"/>
          <p:cNvSpPr>
            <a:spLocks noChangeArrowheads="1"/>
          </p:cNvSpPr>
          <p:nvPr/>
        </p:nvSpPr>
        <p:spPr bwMode="auto">
          <a:xfrm>
            <a:off x="508851" y="5410200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Bill</a:t>
            </a:r>
          </a:p>
        </p:txBody>
      </p:sp>
      <p:sp>
        <p:nvSpPr>
          <p:cNvPr id="104" name="Rectangle 66"/>
          <p:cNvSpPr>
            <a:spLocks noChangeArrowheads="1"/>
          </p:cNvSpPr>
          <p:nvPr/>
        </p:nvSpPr>
        <p:spPr bwMode="auto">
          <a:xfrm>
            <a:off x="8233877" y="5410200"/>
            <a:ext cx="4603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Alice</a:t>
            </a:r>
          </a:p>
        </p:txBody>
      </p:sp>
      <p:pic>
        <p:nvPicPr>
          <p:cNvPr id="105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86038" y="5936456"/>
            <a:ext cx="762000" cy="534988"/>
          </a:xfrm>
          <a:prstGeom prst="rect">
            <a:avLst/>
          </a:prstGeom>
          <a:noFill/>
        </p:spPr>
      </p:pic>
      <p:sp>
        <p:nvSpPr>
          <p:cNvPr id="106" name="Rectangle 64"/>
          <p:cNvSpPr>
            <a:spLocks noChangeArrowheads="1"/>
          </p:cNvSpPr>
          <p:nvPr/>
        </p:nvSpPr>
        <p:spPr bwMode="auto">
          <a:xfrm>
            <a:off x="2538899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>
                <a:solidFill>
                  <a:schemeClr val="hlink"/>
                </a:solidFill>
                <a:latin typeface="+mj-lt"/>
              </a:rPr>
              <a:t>A</a:t>
            </a:r>
          </a:p>
        </p:txBody>
      </p:sp>
      <p:pic>
        <p:nvPicPr>
          <p:cNvPr id="107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14502" y="5936456"/>
            <a:ext cx="762000" cy="534988"/>
          </a:xfrm>
          <a:prstGeom prst="rect">
            <a:avLst/>
          </a:prstGeom>
          <a:noFill/>
        </p:spPr>
      </p:pic>
      <p:sp>
        <p:nvSpPr>
          <p:cNvPr id="108" name="Rectangle 107"/>
          <p:cNvSpPr>
            <a:spLocks noChangeArrowheads="1"/>
          </p:cNvSpPr>
          <p:nvPr/>
        </p:nvSpPr>
        <p:spPr bwMode="auto">
          <a:xfrm>
            <a:off x="5567363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 dirty="0" smtClean="0">
                <a:solidFill>
                  <a:schemeClr val="hlink"/>
                </a:solidFill>
                <a:latin typeface="+mj-lt"/>
              </a:rPr>
              <a:t>B</a:t>
            </a:r>
            <a:endParaRPr lang="en-AU" sz="1400" b="1" i="0" dirty="0">
              <a:solidFill>
                <a:schemeClr val="hlink"/>
              </a:solidFill>
              <a:latin typeface="+mj-lt"/>
            </a:endParaRPr>
          </a:p>
        </p:txBody>
      </p:sp>
      <p:sp>
        <p:nvSpPr>
          <p:cNvPr id="109" name="Line 49"/>
          <p:cNvSpPr>
            <a:spLocks noChangeShapeType="1"/>
          </p:cNvSpPr>
          <p:nvPr/>
        </p:nvSpPr>
        <p:spPr bwMode="auto">
          <a:xfrm rot="10800000" flipV="1">
            <a:off x="2022475" y="6192838"/>
            <a:ext cx="563563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10" name="Line 57"/>
          <p:cNvSpPr>
            <a:spLocks noChangeShapeType="1"/>
          </p:cNvSpPr>
          <p:nvPr/>
        </p:nvSpPr>
        <p:spPr bwMode="auto">
          <a:xfrm rot="-10800000" flipH="1" flipV="1">
            <a:off x="6380163" y="6192838"/>
            <a:ext cx="563562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0538" y="5330825"/>
            <a:ext cx="798513" cy="663575"/>
          </a:xfrm>
          <a:prstGeom prst="rect">
            <a:avLst/>
          </a:prstGeom>
          <a:noFill/>
        </p:spPr>
      </p:pic>
      <p:pic>
        <p:nvPicPr>
          <p:cNvPr id="94" name="Picture 41" descr="PCBl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50825" y="5330825"/>
            <a:ext cx="798513" cy="663575"/>
          </a:xfrm>
          <a:prstGeom prst="rect">
            <a:avLst/>
          </a:prstGeom>
          <a:noFill/>
        </p:spPr>
      </p:pic>
      <p:sp>
        <p:nvSpPr>
          <p:cNvPr id="95" name="Freeform 50"/>
          <p:cNvSpPr>
            <a:spLocks/>
          </p:cNvSpPr>
          <p:nvPr/>
        </p:nvSpPr>
        <p:spPr bwMode="auto">
          <a:xfrm>
            <a:off x="3281363" y="6124575"/>
            <a:ext cx="2333139" cy="187325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726" y="0"/>
              </a:cxn>
              <a:cxn ang="0">
                <a:pos x="545" y="46"/>
              </a:cxn>
              <a:cxn ang="0">
                <a:pos x="1044" y="0"/>
              </a:cxn>
              <a:cxn ang="0">
                <a:pos x="363" y="91"/>
              </a:cxn>
              <a:cxn ang="0">
                <a:pos x="499" y="46"/>
              </a:cxn>
              <a:cxn ang="0">
                <a:pos x="0" y="91"/>
              </a:cxn>
            </a:cxnLst>
            <a:rect l="0" t="0" r="r" b="b"/>
            <a:pathLst>
              <a:path w="1044" h="91">
                <a:moveTo>
                  <a:pt x="0" y="91"/>
                </a:moveTo>
                <a:lnTo>
                  <a:pt x="726" y="0"/>
                </a:lnTo>
                <a:lnTo>
                  <a:pt x="545" y="46"/>
                </a:lnTo>
                <a:lnTo>
                  <a:pt x="1044" y="0"/>
                </a:lnTo>
                <a:lnTo>
                  <a:pt x="363" y="91"/>
                </a:lnTo>
                <a:lnTo>
                  <a:pt x="499" y="46"/>
                </a:lnTo>
                <a:lnTo>
                  <a:pt x="0" y="91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n-AU"/>
          </a:p>
        </p:txBody>
      </p:sp>
      <p:grpSp>
        <p:nvGrpSpPr>
          <p:cNvPr id="96" name="Group 51"/>
          <p:cNvGrpSpPr>
            <a:grpSpLocks/>
          </p:cNvGrpSpPr>
          <p:nvPr/>
        </p:nvGrpSpPr>
        <p:grpSpPr bwMode="auto">
          <a:xfrm>
            <a:off x="2051050" y="5330825"/>
            <a:ext cx="4930775" cy="1404938"/>
            <a:chOff x="1331" y="886"/>
            <a:chExt cx="3106" cy="2952"/>
          </a:xfrm>
        </p:grpSpPr>
        <p:sp>
          <p:nvSpPr>
            <p:cNvPr id="97" name="Line 52"/>
            <p:cNvSpPr>
              <a:spLocks noChangeShapeType="1"/>
            </p:cNvSpPr>
            <p:nvPr/>
          </p:nvSpPr>
          <p:spPr bwMode="auto">
            <a:xfrm rot="5400000" flipV="1">
              <a:off x="2963" y="2364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  <p:sp>
          <p:nvSpPr>
            <p:cNvPr id="98" name="Line 53"/>
            <p:cNvSpPr>
              <a:spLocks noChangeShapeType="1"/>
            </p:cNvSpPr>
            <p:nvPr/>
          </p:nvSpPr>
          <p:spPr bwMode="auto">
            <a:xfrm rot="5400000" flipV="1">
              <a:off x="-136" y="2353"/>
              <a:ext cx="2941" cy="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AU"/>
            </a:p>
          </p:txBody>
        </p:sp>
      </p:grpSp>
      <p:sp>
        <p:nvSpPr>
          <p:cNvPr id="99" name="Line 54"/>
          <p:cNvSpPr>
            <a:spLocks noChangeShapeType="1"/>
          </p:cNvSpPr>
          <p:nvPr/>
        </p:nvSpPr>
        <p:spPr bwMode="auto">
          <a:xfrm flipH="1">
            <a:off x="981075" y="5697538"/>
            <a:ext cx="10890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00" name="Rectangle 55"/>
          <p:cNvSpPr>
            <a:spLocks noChangeArrowheads="1"/>
          </p:cNvSpPr>
          <p:nvPr/>
        </p:nvSpPr>
        <p:spPr bwMode="auto">
          <a:xfrm>
            <a:off x="119063" y="5956300"/>
            <a:ext cx="1069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10.1.1.1/28</a:t>
            </a:r>
          </a:p>
        </p:txBody>
      </p:sp>
      <p:sp>
        <p:nvSpPr>
          <p:cNvPr id="101" name="Line 56"/>
          <p:cNvSpPr>
            <a:spLocks noChangeShapeType="1"/>
          </p:cNvSpPr>
          <p:nvPr/>
        </p:nvSpPr>
        <p:spPr bwMode="auto">
          <a:xfrm>
            <a:off x="6958013" y="5697538"/>
            <a:ext cx="1152525" cy="0"/>
          </a:xfrm>
          <a:prstGeom prst="line">
            <a:avLst/>
          </a:prstGeom>
          <a:noFill/>
          <a:ln w="19050">
            <a:solidFill>
              <a:srgbClr val="008000"/>
            </a:solidFill>
            <a:miter lim="800000"/>
            <a:headEnd/>
            <a:tailEnd type="oval" w="lg" len="lg"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02" name="Rectangle 58"/>
          <p:cNvSpPr>
            <a:spLocks noChangeArrowheads="1"/>
          </p:cNvSpPr>
          <p:nvPr/>
        </p:nvSpPr>
        <p:spPr bwMode="auto">
          <a:xfrm>
            <a:off x="2014538" y="6437313"/>
            <a:ext cx="11785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 dirty="0" smtClean="0">
                <a:solidFill>
                  <a:srgbClr val="660066"/>
                </a:solidFill>
              </a:rPr>
              <a:t>10.1.1.</a:t>
            </a:r>
            <a:r>
              <a:rPr lang="en-AU" sz="1400" b="1" i="0" dirty="0" smtClean="0">
                <a:solidFill>
                  <a:srgbClr val="FF0000"/>
                </a:solidFill>
              </a:rPr>
              <a:t>14</a:t>
            </a:r>
            <a:r>
              <a:rPr lang="en-AU" sz="1400" b="1" i="0" dirty="0" smtClean="0">
                <a:solidFill>
                  <a:srgbClr val="660066"/>
                </a:solidFill>
              </a:rPr>
              <a:t>/28</a:t>
            </a:r>
            <a:endParaRPr lang="en-AU" sz="1400" b="1" i="0" dirty="0">
              <a:solidFill>
                <a:srgbClr val="660066"/>
              </a:solidFill>
            </a:endParaRPr>
          </a:p>
        </p:txBody>
      </p:sp>
      <p:sp>
        <p:nvSpPr>
          <p:cNvPr id="103" name="Rectangle 59"/>
          <p:cNvSpPr>
            <a:spLocks noChangeArrowheads="1"/>
          </p:cNvSpPr>
          <p:nvPr/>
        </p:nvSpPr>
        <p:spPr bwMode="auto">
          <a:xfrm>
            <a:off x="2892425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400" b="1" i="0">
                <a:solidFill>
                  <a:srgbClr val="660066"/>
                </a:solidFill>
              </a:rPr>
              <a:t>10.1.1.129/30</a:t>
            </a:r>
          </a:p>
        </p:txBody>
      </p:sp>
      <p:sp>
        <p:nvSpPr>
          <p:cNvPr id="104" name="Rectangle 60"/>
          <p:cNvSpPr>
            <a:spLocks noChangeArrowheads="1"/>
          </p:cNvSpPr>
          <p:nvPr/>
        </p:nvSpPr>
        <p:spPr bwMode="auto">
          <a:xfrm>
            <a:off x="4565650" y="5491163"/>
            <a:ext cx="1266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>
                <a:solidFill>
                  <a:srgbClr val="660066"/>
                </a:solidFill>
              </a:rPr>
              <a:t>10.1.1.130/30</a:t>
            </a:r>
          </a:p>
        </p:txBody>
      </p:sp>
      <p:sp>
        <p:nvSpPr>
          <p:cNvPr id="105" name="Rectangle 61"/>
          <p:cNvSpPr>
            <a:spLocks noChangeArrowheads="1"/>
          </p:cNvSpPr>
          <p:nvPr/>
        </p:nvSpPr>
        <p:spPr bwMode="auto">
          <a:xfrm>
            <a:off x="5670576" y="6437313"/>
            <a:ext cx="12779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 dirty="0" smtClean="0">
                <a:solidFill>
                  <a:srgbClr val="660066"/>
                </a:solidFill>
              </a:rPr>
              <a:t>10.1.1.200/</a:t>
            </a:r>
            <a:r>
              <a:rPr lang="en-AU" sz="1400" b="1" i="0" dirty="0" smtClean="0">
                <a:solidFill>
                  <a:srgbClr val="FF0000"/>
                </a:solidFill>
              </a:rPr>
              <a:t>26</a:t>
            </a:r>
            <a:endParaRPr lang="en-AU" sz="1400" b="1" i="0" dirty="0">
              <a:solidFill>
                <a:srgbClr val="FF0000"/>
              </a:solidFill>
            </a:endParaRPr>
          </a:p>
        </p:txBody>
      </p:sp>
      <p:sp>
        <p:nvSpPr>
          <p:cNvPr id="106" name="Rectangle 62"/>
          <p:cNvSpPr>
            <a:spLocks noChangeArrowheads="1"/>
          </p:cNvSpPr>
          <p:nvPr/>
        </p:nvSpPr>
        <p:spPr bwMode="auto">
          <a:xfrm>
            <a:off x="7618438" y="5956300"/>
            <a:ext cx="12779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AU" sz="1400" b="1" i="0" dirty="0" smtClean="0">
                <a:solidFill>
                  <a:srgbClr val="660066"/>
                </a:solidFill>
              </a:rPr>
              <a:t>10.1.1.201/</a:t>
            </a:r>
            <a:r>
              <a:rPr lang="en-AU" sz="1400" b="1" i="0" dirty="0" smtClean="0">
                <a:solidFill>
                  <a:srgbClr val="FF0000"/>
                </a:solidFill>
              </a:rPr>
              <a:t>26</a:t>
            </a:r>
            <a:endParaRPr lang="en-AU" sz="1400" b="1" i="0" dirty="0">
              <a:solidFill>
                <a:srgbClr val="FF0000"/>
              </a:solidFill>
            </a:endParaRPr>
          </a:p>
        </p:txBody>
      </p:sp>
      <p:sp>
        <p:nvSpPr>
          <p:cNvPr id="107" name="Rectangle 65"/>
          <p:cNvSpPr>
            <a:spLocks noChangeArrowheads="1"/>
          </p:cNvSpPr>
          <p:nvPr/>
        </p:nvSpPr>
        <p:spPr bwMode="auto">
          <a:xfrm>
            <a:off x="508851" y="5410200"/>
            <a:ext cx="366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Bill</a:t>
            </a:r>
          </a:p>
        </p:txBody>
      </p:sp>
      <p:sp>
        <p:nvSpPr>
          <p:cNvPr id="108" name="Rectangle 66"/>
          <p:cNvSpPr>
            <a:spLocks noChangeArrowheads="1"/>
          </p:cNvSpPr>
          <p:nvPr/>
        </p:nvSpPr>
        <p:spPr bwMode="auto">
          <a:xfrm>
            <a:off x="8233877" y="5410200"/>
            <a:ext cx="4603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sz="900" b="1" i="0">
                <a:latin typeface="Tahoma" pitchFamily="34" charset="0"/>
              </a:rPr>
              <a:t>Alice</a:t>
            </a:r>
          </a:p>
        </p:txBody>
      </p:sp>
      <p:pic>
        <p:nvPicPr>
          <p:cNvPr id="109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86038" y="5936456"/>
            <a:ext cx="762000" cy="534988"/>
          </a:xfrm>
          <a:prstGeom prst="rect">
            <a:avLst/>
          </a:prstGeom>
          <a:noFill/>
        </p:spPr>
      </p:pic>
      <p:sp>
        <p:nvSpPr>
          <p:cNvPr id="110" name="Rectangle 64"/>
          <p:cNvSpPr>
            <a:spLocks noChangeArrowheads="1"/>
          </p:cNvSpPr>
          <p:nvPr/>
        </p:nvSpPr>
        <p:spPr bwMode="auto">
          <a:xfrm>
            <a:off x="2538899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>
                <a:solidFill>
                  <a:schemeClr val="hlink"/>
                </a:solidFill>
                <a:latin typeface="+mj-lt"/>
              </a:rPr>
              <a:t>A</a:t>
            </a:r>
          </a:p>
        </p:txBody>
      </p:sp>
      <p:pic>
        <p:nvPicPr>
          <p:cNvPr id="111" name="Picture 26" descr="RouterBlk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14502" y="5936456"/>
            <a:ext cx="762000" cy="534988"/>
          </a:xfrm>
          <a:prstGeom prst="rect">
            <a:avLst/>
          </a:prstGeom>
          <a:noFill/>
        </p:spPr>
      </p:pic>
      <p:sp>
        <p:nvSpPr>
          <p:cNvPr id="112" name="Rectangle 111"/>
          <p:cNvSpPr>
            <a:spLocks noChangeArrowheads="1"/>
          </p:cNvSpPr>
          <p:nvPr/>
        </p:nvSpPr>
        <p:spPr bwMode="auto">
          <a:xfrm>
            <a:off x="5567363" y="5700101"/>
            <a:ext cx="8128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AU" sz="1400" b="1" i="0" dirty="0" smtClean="0">
                <a:solidFill>
                  <a:schemeClr val="hlink"/>
                </a:solidFill>
                <a:latin typeface="+mj-lt"/>
              </a:rPr>
              <a:t>B</a:t>
            </a:r>
            <a:endParaRPr lang="en-AU" sz="1400" b="1" i="0" dirty="0">
              <a:solidFill>
                <a:schemeClr val="hlink"/>
              </a:solidFill>
              <a:latin typeface="+mj-lt"/>
            </a:endParaRPr>
          </a:p>
        </p:txBody>
      </p:sp>
      <p:sp>
        <p:nvSpPr>
          <p:cNvPr id="113" name="Line 49"/>
          <p:cNvSpPr>
            <a:spLocks noChangeShapeType="1"/>
          </p:cNvSpPr>
          <p:nvPr/>
        </p:nvSpPr>
        <p:spPr bwMode="auto">
          <a:xfrm rot="10800000" flipV="1">
            <a:off x="2022475" y="6192838"/>
            <a:ext cx="563563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114" name="Line 57"/>
          <p:cNvSpPr>
            <a:spLocks noChangeShapeType="1"/>
          </p:cNvSpPr>
          <p:nvPr/>
        </p:nvSpPr>
        <p:spPr bwMode="auto">
          <a:xfrm rot="-10800000" flipH="1" flipV="1">
            <a:off x="6380163" y="6192838"/>
            <a:ext cx="563562" cy="11112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 type="oval" w="med" len="med"/>
            <a:tailEnd/>
          </a:ln>
          <a:effectLst/>
        </p:spPr>
        <p:txBody>
          <a:bodyPr wrap="none"/>
          <a:lstStyle/>
          <a:p>
            <a:endParaRPr lang="en-AU"/>
          </a:p>
        </p:txBody>
      </p:sp>
      <p:sp>
        <p:nvSpPr>
          <p:cNvPr id="25705" name="Rectangle 10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Pie Problem Solving</a:t>
            </a:r>
          </a:p>
        </p:txBody>
      </p:sp>
      <p:sp>
        <p:nvSpPr>
          <p:cNvPr id="25706" name="Rectangle 10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AU" sz="2400"/>
              <a:t>A couple of possible solutions present themselves:</a:t>
            </a:r>
          </a:p>
          <a:p>
            <a:r>
              <a:rPr lang="en-AU" sz="2400" u="sng"/>
              <a:t>Solution 2</a:t>
            </a:r>
          </a:p>
          <a:p>
            <a:pPr lvl="1"/>
            <a:r>
              <a:rPr lang="en-AU" sz="2000"/>
              <a:t>Slice the pie properly, putting 10.1.1.200 &amp; .201 on a /26 subnet, and</a:t>
            </a:r>
          </a:p>
          <a:p>
            <a:pPr lvl="1"/>
            <a:r>
              <a:rPr lang="en-AU" sz="2000"/>
              <a:t>Move 10.1.1.100 to the same /28 subnet as 10.1.1.1</a:t>
            </a:r>
          </a:p>
          <a:p>
            <a:endParaRPr lang="en-AU" sz="2400"/>
          </a:p>
        </p:txBody>
      </p:sp>
      <p:sp>
        <p:nvSpPr>
          <p:cNvPr id="25662" name="Oval 62"/>
          <p:cNvSpPr>
            <a:spLocks noChangeArrowheads="1"/>
          </p:cNvSpPr>
          <p:nvPr/>
        </p:nvSpPr>
        <p:spPr bwMode="auto">
          <a:xfrm>
            <a:off x="4932363" y="1258888"/>
            <a:ext cx="3887787" cy="3887787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CC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5663" name="Rectangle 63"/>
          <p:cNvSpPr>
            <a:spLocks noChangeArrowheads="1"/>
          </p:cNvSpPr>
          <p:nvPr/>
        </p:nvSpPr>
        <p:spPr bwMode="auto">
          <a:xfrm>
            <a:off x="6884988" y="101282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0</a:t>
            </a:r>
          </a:p>
        </p:txBody>
      </p:sp>
      <p:sp>
        <p:nvSpPr>
          <p:cNvPr id="25664" name="Rectangle 64"/>
          <p:cNvSpPr>
            <a:spLocks noChangeArrowheads="1"/>
          </p:cNvSpPr>
          <p:nvPr/>
        </p:nvSpPr>
        <p:spPr bwMode="auto">
          <a:xfrm>
            <a:off x="6648450" y="5148263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129</a:t>
            </a:r>
          </a:p>
        </p:txBody>
      </p:sp>
      <p:sp>
        <p:nvSpPr>
          <p:cNvPr id="25665" name="Line 65"/>
          <p:cNvSpPr>
            <a:spLocks noChangeShapeType="1"/>
          </p:cNvSpPr>
          <p:nvPr/>
        </p:nvSpPr>
        <p:spPr bwMode="auto">
          <a:xfrm flipV="1">
            <a:off x="6877050" y="1187450"/>
            <a:ext cx="0" cy="3887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66" name="Line 66"/>
          <p:cNvSpPr>
            <a:spLocks noChangeShapeType="1"/>
          </p:cNvSpPr>
          <p:nvPr/>
        </p:nvSpPr>
        <p:spPr bwMode="auto">
          <a:xfrm flipV="1">
            <a:off x="6877050" y="1116013"/>
            <a:ext cx="0" cy="417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67" name="Line 67"/>
          <p:cNvSpPr>
            <a:spLocks noChangeShapeType="1"/>
          </p:cNvSpPr>
          <p:nvPr/>
        </p:nvSpPr>
        <p:spPr bwMode="auto">
          <a:xfrm rot="5400000" flipV="1">
            <a:off x="5833269" y="2159794"/>
            <a:ext cx="0" cy="20875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68" name="Rectangle 68"/>
          <p:cNvSpPr>
            <a:spLocks noChangeArrowheads="1"/>
          </p:cNvSpPr>
          <p:nvPr/>
        </p:nvSpPr>
        <p:spPr bwMode="auto">
          <a:xfrm>
            <a:off x="8855075" y="320357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64</a:t>
            </a:r>
          </a:p>
        </p:txBody>
      </p:sp>
      <p:sp>
        <p:nvSpPr>
          <p:cNvPr id="25672" name="Line 72"/>
          <p:cNvSpPr>
            <a:spLocks noChangeShapeType="1"/>
          </p:cNvSpPr>
          <p:nvPr/>
        </p:nvSpPr>
        <p:spPr bwMode="auto">
          <a:xfrm flipH="1">
            <a:off x="6469063" y="3203575"/>
            <a:ext cx="407987" cy="1916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73" name="Line 73"/>
          <p:cNvSpPr>
            <a:spLocks noChangeShapeType="1"/>
          </p:cNvSpPr>
          <p:nvPr/>
        </p:nvSpPr>
        <p:spPr bwMode="auto">
          <a:xfrm flipH="1">
            <a:off x="6623050" y="3201988"/>
            <a:ext cx="254000" cy="191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74" name="Rectangle 74"/>
          <p:cNvSpPr>
            <a:spLocks noChangeArrowheads="1"/>
          </p:cNvSpPr>
          <p:nvPr/>
        </p:nvSpPr>
        <p:spPr bwMode="auto">
          <a:xfrm>
            <a:off x="6581775" y="4868863"/>
            <a:ext cx="342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sz="900" i="0"/>
              <a:t>/30</a:t>
            </a:r>
          </a:p>
        </p:txBody>
      </p:sp>
      <p:sp>
        <p:nvSpPr>
          <p:cNvPr id="25677" name="Rectangle 77"/>
          <p:cNvSpPr>
            <a:spLocks noChangeArrowheads="1"/>
          </p:cNvSpPr>
          <p:nvPr/>
        </p:nvSpPr>
        <p:spPr bwMode="auto">
          <a:xfrm>
            <a:off x="6804025" y="5292725"/>
            <a:ext cx="20955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128</a:t>
            </a:r>
          </a:p>
        </p:txBody>
      </p:sp>
      <p:sp>
        <p:nvSpPr>
          <p:cNvPr id="25678" name="Oval 78"/>
          <p:cNvSpPr>
            <a:spLocks noChangeArrowheads="1"/>
          </p:cNvSpPr>
          <p:nvPr/>
        </p:nvSpPr>
        <p:spPr bwMode="auto">
          <a:xfrm>
            <a:off x="6948488" y="1268413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5680" name="Oval 80"/>
          <p:cNvSpPr>
            <a:spLocks noChangeArrowheads="1"/>
          </p:cNvSpPr>
          <p:nvPr/>
        </p:nvSpPr>
        <p:spPr bwMode="auto">
          <a:xfrm>
            <a:off x="7493000" y="1397000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5681" name="Oval 81"/>
          <p:cNvSpPr>
            <a:spLocks noChangeArrowheads="1"/>
          </p:cNvSpPr>
          <p:nvPr/>
        </p:nvSpPr>
        <p:spPr bwMode="auto">
          <a:xfrm>
            <a:off x="6734175" y="5068888"/>
            <a:ext cx="71438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5682" name="Oval 82"/>
          <p:cNvSpPr>
            <a:spLocks noChangeArrowheads="1"/>
          </p:cNvSpPr>
          <p:nvPr/>
        </p:nvSpPr>
        <p:spPr bwMode="auto">
          <a:xfrm>
            <a:off x="6643688" y="5070475"/>
            <a:ext cx="71437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5683" name="Oval 83"/>
          <p:cNvSpPr>
            <a:spLocks noChangeArrowheads="1"/>
          </p:cNvSpPr>
          <p:nvPr/>
        </p:nvSpPr>
        <p:spPr bwMode="auto">
          <a:xfrm>
            <a:off x="4995863" y="2852738"/>
            <a:ext cx="71437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5684" name="Oval 84"/>
          <p:cNvSpPr>
            <a:spLocks noChangeArrowheads="1"/>
          </p:cNvSpPr>
          <p:nvPr/>
        </p:nvSpPr>
        <p:spPr bwMode="auto">
          <a:xfrm>
            <a:off x="5003800" y="2765425"/>
            <a:ext cx="71438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5685" name="Rectangle 85"/>
          <p:cNvSpPr>
            <a:spLocks noChangeArrowheads="1"/>
          </p:cNvSpPr>
          <p:nvPr/>
        </p:nvSpPr>
        <p:spPr bwMode="auto">
          <a:xfrm>
            <a:off x="4716463" y="27082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201</a:t>
            </a:r>
          </a:p>
        </p:txBody>
      </p:sp>
      <p:sp>
        <p:nvSpPr>
          <p:cNvPr id="25686" name="Rectangle 86"/>
          <p:cNvSpPr>
            <a:spLocks noChangeArrowheads="1"/>
          </p:cNvSpPr>
          <p:nvPr/>
        </p:nvSpPr>
        <p:spPr bwMode="auto">
          <a:xfrm>
            <a:off x="4716463" y="281305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200</a:t>
            </a:r>
          </a:p>
        </p:txBody>
      </p:sp>
      <p:sp>
        <p:nvSpPr>
          <p:cNvPr id="25687" name="Rectangle 87"/>
          <p:cNvSpPr>
            <a:spLocks noChangeArrowheads="1"/>
          </p:cNvSpPr>
          <p:nvPr/>
        </p:nvSpPr>
        <p:spPr bwMode="auto">
          <a:xfrm>
            <a:off x="6988175" y="1125538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</a:t>
            </a:r>
          </a:p>
        </p:txBody>
      </p:sp>
      <p:sp>
        <p:nvSpPr>
          <p:cNvPr id="25689" name="Rectangle 89"/>
          <p:cNvSpPr>
            <a:spLocks noChangeArrowheads="1"/>
          </p:cNvSpPr>
          <p:nvPr/>
        </p:nvSpPr>
        <p:spPr bwMode="auto">
          <a:xfrm>
            <a:off x="5724525" y="234950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/26</a:t>
            </a:r>
          </a:p>
        </p:txBody>
      </p:sp>
      <p:sp>
        <p:nvSpPr>
          <p:cNvPr id="25690" name="Rectangle 90"/>
          <p:cNvSpPr>
            <a:spLocks noChangeArrowheads="1"/>
          </p:cNvSpPr>
          <p:nvPr/>
        </p:nvSpPr>
        <p:spPr bwMode="auto">
          <a:xfrm>
            <a:off x="6516688" y="5260975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130</a:t>
            </a:r>
          </a:p>
        </p:txBody>
      </p:sp>
      <p:sp>
        <p:nvSpPr>
          <p:cNvPr id="25691" name="Line 91"/>
          <p:cNvSpPr>
            <a:spLocks noChangeShapeType="1"/>
          </p:cNvSpPr>
          <p:nvPr/>
        </p:nvSpPr>
        <p:spPr bwMode="auto">
          <a:xfrm rot="-5400000">
            <a:off x="5510213" y="3213100"/>
            <a:ext cx="1366838" cy="13668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92" name="Line 92"/>
          <p:cNvSpPr>
            <a:spLocks noChangeShapeType="1"/>
          </p:cNvSpPr>
          <p:nvPr/>
        </p:nvSpPr>
        <p:spPr bwMode="auto">
          <a:xfrm rot="-5400000" flipH="1" flipV="1">
            <a:off x="5580856" y="3717132"/>
            <a:ext cx="1800225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93" name="Rectangle 93"/>
          <p:cNvSpPr>
            <a:spLocks noChangeArrowheads="1"/>
          </p:cNvSpPr>
          <p:nvPr/>
        </p:nvSpPr>
        <p:spPr bwMode="auto">
          <a:xfrm>
            <a:off x="4500563" y="3136900"/>
            <a:ext cx="209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192</a:t>
            </a:r>
          </a:p>
        </p:txBody>
      </p:sp>
      <p:sp>
        <p:nvSpPr>
          <p:cNvPr id="25694" name="Line 94"/>
          <p:cNvSpPr>
            <a:spLocks noChangeShapeType="1"/>
          </p:cNvSpPr>
          <p:nvPr/>
        </p:nvSpPr>
        <p:spPr bwMode="auto">
          <a:xfrm rot="5400000" flipV="1">
            <a:off x="7920832" y="2159793"/>
            <a:ext cx="0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95" name="Line 95"/>
          <p:cNvSpPr>
            <a:spLocks noChangeShapeType="1"/>
          </p:cNvSpPr>
          <p:nvPr/>
        </p:nvSpPr>
        <p:spPr bwMode="auto">
          <a:xfrm rot="-5400000">
            <a:off x="6877050" y="1846263"/>
            <a:ext cx="1366837" cy="1366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97" name="Line 97"/>
          <p:cNvSpPr>
            <a:spLocks noChangeShapeType="1"/>
          </p:cNvSpPr>
          <p:nvPr/>
        </p:nvSpPr>
        <p:spPr bwMode="auto">
          <a:xfrm rot="-5400000" flipH="1" flipV="1">
            <a:off x="6373019" y="1916906"/>
            <a:ext cx="1800225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5699" name="Rectangle 99"/>
          <p:cNvSpPr>
            <a:spLocks noChangeArrowheads="1"/>
          </p:cNvSpPr>
          <p:nvPr/>
        </p:nvSpPr>
        <p:spPr bwMode="auto">
          <a:xfrm>
            <a:off x="6877050" y="15573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AU" i="0"/>
              <a:t>/28</a:t>
            </a:r>
          </a:p>
        </p:txBody>
      </p:sp>
      <p:sp>
        <p:nvSpPr>
          <p:cNvPr id="25700" name="Rectangle 100"/>
          <p:cNvSpPr>
            <a:spLocks noChangeArrowheads="1"/>
          </p:cNvSpPr>
          <p:nvPr/>
        </p:nvSpPr>
        <p:spPr bwMode="auto">
          <a:xfrm>
            <a:off x="7561263" y="119697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sz="1000" b="1" i="0"/>
              <a:t>14</a:t>
            </a:r>
          </a:p>
        </p:txBody>
      </p:sp>
      <p:sp>
        <p:nvSpPr>
          <p:cNvPr id="25704" name="Rectangle 104"/>
          <p:cNvSpPr>
            <a:spLocks noChangeArrowheads="1"/>
          </p:cNvSpPr>
          <p:nvPr/>
        </p:nvSpPr>
        <p:spPr bwMode="auto">
          <a:xfrm>
            <a:off x="7740650" y="1052513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AU" i="0"/>
              <a:t>10.1.1.0/24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ectar-Telopea">
  <a:themeElements>
    <a:clrScheme name="Nectar-Telopea 9">
      <a:dk1>
        <a:srgbClr val="000000"/>
      </a:dk1>
      <a:lt1>
        <a:srgbClr val="FFFFCC"/>
      </a:lt1>
      <a:dk2>
        <a:srgbClr val="800000"/>
      </a:dk2>
      <a:lt2>
        <a:srgbClr val="666633"/>
      </a:lt2>
      <a:accent1>
        <a:srgbClr val="FFFFFF"/>
      </a:accent1>
      <a:accent2>
        <a:srgbClr val="800000"/>
      </a:accent2>
      <a:accent3>
        <a:srgbClr val="FFFFE2"/>
      </a:accent3>
      <a:accent4>
        <a:srgbClr val="000000"/>
      </a:accent4>
      <a:accent5>
        <a:srgbClr val="FFFFFF"/>
      </a:accent5>
      <a:accent6>
        <a:srgbClr val="730000"/>
      </a:accent6>
      <a:hlink>
        <a:srgbClr val="0033CC"/>
      </a:hlink>
      <a:folHlink>
        <a:srgbClr val="FFCC66"/>
      </a:folHlink>
    </a:clrScheme>
    <a:fontScheme name="Nectar-Telop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ctar-Telope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ctar-Telope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ctar-Telope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ctar-Telope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ctar-Telope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ctar-Telope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ctar-Telope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ctar-Telopea 8">
        <a:dk1>
          <a:srgbClr val="000000"/>
        </a:dk1>
        <a:lt1>
          <a:srgbClr val="FFFFFF"/>
        </a:lt1>
        <a:dk2>
          <a:srgbClr val="006666"/>
        </a:dk2>
        <a:lt2>
          <a:srgbClr val="DDDDDD"/>
        </a:lt2>
        <a:accent1>
          <a:srgbClr val="FFFFCC"/>
        </a:accent1>
        <a:accent2>
          <a:srgbClr val="A7CECE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97BABA"/>
        </a:accent6>
        <a:hlink>
          <a:srgbClr val="CCE5E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ctar-Telopea 9">
        <a:dk1>
          <a:srgbClr val="000000"/>
        </a:dk1>
        <a:lt1>
          <a:srgbClr val="FFFFCC"/>
        </a:lt1>
        <a:dk2>
          <a:srgbClr val="800000"/>
        </a:dk2>
        <a:lt2>
          <a:srgbClr val="666633"/>
        </a:lt2>
        <a:accent1>
          <a:srgbClr val="FFFFFF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FFFFFF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15382</TotalTime>
  <Words>1006</Words>
  <Application>Microsoft Macintosh PowerPoint</Application>
  <PresentationFormat>On-screen Show (4:3)</PresentationFormat>
  <Paragraphs>300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Nectar-Telopea</vt:lpstr>
      <vt:lpstr>IP Pie</vt:lpstr>
      <vt:lpstr>Easy as Pie</vt:lpstr>
      <vt:lpstr>C class pie</vt:lpstr>
      <vt:lpstr>C class pie</vt:lpstr>
      <vt:lpstr>C class pie</vt:lpstr>
      <vt:lpstr>C class pie</vt:lpstr>
      <vt:lpstr>C class pie</vt:lpstr>
      <vt:lpstr>B class pie</vt:lpstr>
      <vt:lpstr>Classless Pie</vt:lpstr>
      <vt:lpstr>Classful Pie</vt:lpstr>
      <vt:lpstr>Pie Problem Solving</vt:lpstr>
      <vt:lpstr>Pie Problem Solving</vt:lpstr>
      <vt:lpstr>Pie Problem Solving</vt:lpstr>
      <vt:lpstr>Pie Problem Solving</vt:lpstr>
      <vt:lpstr>Pie Problem Solving</vt:lpstr>
      <vt:lpstr>Pie Problem Solving</vt:lpstr>
    </vt:vector>
  </TitlesOfParts>
  <Company>Nectar Network Knowledge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 Welsh</dc:creator>
  <cp:lastModifiedBy>Chris Welsh</cp:lastModifiedBy>
  <cp:revision>713</cp:revision>
  <dcterms:created xsi:type="dcterms:W3CDTF">2007-10-25T08:30:04Z</dcterms:created>
  <dcterms:modified xsi:type="dcterms:W3CDTF">2013-04-11T02:59:21Z</dcterms:modified>
</cp:coreProperties>
</file>